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381" r:id="rId2"/>
    <p:sldId id="351" r:id="rId3"/>
    <p:sldId id="383" r:id="rId4"/>
    <p:sldId id="384" r:id="rId5"/>
    <p:sldId id="385" r:id="rId6"/>
    <p:sldId id="329" r:id="rId7"/>
    <p:sldId id="382" r:id="rId8"/>
    <p:sldId id="386" r:id="rId9"/>
    <p:sldId id="353" r:id="rId10"/>
    <p:sldId id="390" r:id="rId11"/>
    <p:sldId id="273" r:id="rId12"/>
    <p:sldId id="354" r:id="rId13"/>
    <p:sldId id="355" r:id="rId14"/>
    <p:sldId id="333" r:id="rId15"/>
    <p:sldId id="363" r:id="rId16"/>
    <p:sldId id="393" r:id="rId17"/>
    <p:sldId id="334" r:id="rId18"/>
    <p:sldId id="394" r:id="rId19"/>
    <p:sldId id="335" r:id="rId20"/>
    <p:sldId id="361" r:id="rId21"/>
    <p:sldId id="367" r:id="rId22"/>
    <p:sldId id="368" r:id="rId23"/>
    <p:sldId id="369" r:id="rId24"/>
    <p:sldId id="372" r:id="rId25"/>
    <p:sldId id="370" r:id="rId26"/>
    <p:sldId id="371" r:id="rId27"/>
    <p:sldId id="365" r:id="rId28"/>
    <p:sldId id="364" r:id="rId29"/>
    <p:sldId id="395" r:id="rId30"/>
    <p:sldId id="396" r:id="rId31"/>
    <p:sldId id="271" r:id="rId32"/>
    <p:sldId id="272" r:id="rId33"/>
    <p:sldId id="373" r:id="rId34"/>
    <p:sldId id="397" r:id="rId35"/>
    <p:sldId id="409" r:id="rId36"/>
    <p:sldId id="339" r:id="rId37"/>
    <p:sldId id="410" r:id="rId38"/>
    <p:sldId id="267" r:id="rId39"/>
    <p:sldId id="294" r:id="rId40"/>
    <p:sldId id="296" r:id="rId41"/>
    <p:sldId id="307" r:id="rId42"/>
    <p:sldId id="399" r:id="rId43"/>
    <p:sldId id="308" r:id="rId44"/>
    <p:sldId id="312" r:id="rId45"/>
    <p:sldId id="313" r:id="rId46"/>
    <p:sldId id="314" r:id="rId47"/>
    <p:sldId id="315" r:id="rId48"/>
    <p:sldId id="398" r:id="rId49"/>
    <p:sldId id="387" r:id="rId50"/>
    <p:sldId id="392" r:id="rId51"/>
    <p:sldId id="401" r:id="rId52"/>
    <p:sldId id="402" r:id="rId53"/>
    <p:sldId id="359" r:id="rId54"/>
    <p:sldId id="403" r:id="rId55"/>
    <p:sldId id="404" r:id="rId56"/>
    <p:sldId id="405" r:id="rId57"/>
    <p:sldId id="406" r:id="rId58"/>
    <p:sldId id="408" r:id="rId59"/>
    <p:sldId id="317" r:id="rId60"/>
    <p:sldId id="318" r:id="rId61"/>
    <p:sldId id="407" r:id="rId62"/>
    <p:sldId id="389" r:id="rId63"/>
    <p:sldId id="376" r:id="rId64"/>
    <p:sldId id="380" r:id="rId65"/>
    <p:sldId id="388" r:id="rId66"/>
    <p:sldId id="266" r:id="rId67"/>
    <p:sldId id="268" r:id="rId68"/>
    <p:sldId id="269" r:id="rId69"/>
    <p:sldId id="270" r:id="rId70"/>
    <p:sldId id="265" r:id="rId71"/>
    <p:sldId id="356" r:id="rId72"/>
    <p:sldId id="366" r:id="rId73"/>
    <p:sldId id="347" r:id="rId74"/>
    <p:sldId id="375" r:id="rId75"/>
    <p:sldId id="319" r:id="rId76"/>
    <p:sldId id="346" r:id="rId77"/>
  </p:sldIdLst>
  <p:sldSz cx="12192000" cy="6858000"/>
  <p:notesSz cx="6858000" cy="9945688"/>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179" autoAdjust="0"/>
  </p:normalViewPr>
  <p:slideViewPr>
    <p:cSldViewPr snapToGrid="0">
      <p:cViewPr varScale="1">
        <p:scale>
          <a:sx n="108" d="100"/>
          <a:sy n="108" d="100"/>
        </p:scale>
        <p:origin x="126" y="34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84613" y="0"/>
            <a:ext cx="2971800" cy="499012"/>
          </a:xfrm>
          <a:prstGeom prst="rect">
            <a:avLst/>
          </a:prstGeom>
        </p:spPr>
        <p:txBody>
          <a:bodyPr vert="horz" lIns="91440" tIns="45720" rIns="91440" bIns="45720" rtlCol="0"/>
          <a:lstStyle>
            <a:lvl1pPr algn="r">
              <a:defRPr sz="1200"/>
            </a:lvl1pPr>
          </a:lstStyle>
          <a:p>
            <a:fld id="{9C8096ED-5E68-4B44-B253-74A6B23E0D75}" type="datetimeFigureOut">
              <a:rPr lang="cs-CZ" smtClean="0"/>
              <a:t>19.02.2024</a:t>
            </a:fld>
            <a:endParaRPr lang="cs-CZ"/>
          </a:p>
        </p:txBody>
      </p:sp>
      <p:sp>
        <p:nvSpPr>
          <p:cNvPr id="4" name="Slide Image Placeholder 3"/>
          <p:cNvSpPr>
            <a:spLocks noGrp="1" noRot="1" noChangeAspect="1"/>
          </p:cNvSpPr>
          <p:nvPr>
            <p:ph type="sldImg" idx="2"/>
          </p:nvPr>
        </p:nvSpPr>
        <p:spPr>
          <a:xfrm>
            <a:off x="444500" y="1243013"/>
            <a:ext cx="5969000" cy="3357562"/>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85800" y="4786362"/>
            <a:ext cx="5486400" cy="391611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9446678"/>
            <a:ext cx="2971800" cy="499011"/>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84613" y="9446678"/>
            <a:ext cx="2971800" cy="499011"/>
          </a:xfrm>
          <a:prstGeom prst="rect">
            <a:avLst/>
          </a:prstGeom>
        </p:spPr>
        <p:txBody>
          <a:bodyPr vert="horz" lIns="91440" tIns="45720" rIns="91440" bIns="45720" rtlCol="0" anchor="b"/>
          <a:lstStyle>
            <a:lvl1pPr algn="r">
              <a:defRPr sz="1200"/>
            </a:lvl1pPr>
          </a:lstStyle>
          <a:p>
            <a:fld id="{AE049CD6-A172-4B8B-A1E7-6B85C1C77C42}" type="slidenum">
              <a:rPr lang="cs-CZ" smtClean="0"/>
              <a:t>‹#›</a:t>
            </a:fld>
            <a:endParaRPr lang="cs-CZ"/>
          </a:p>
        </p:txBody>
      </p:sp>
    </p:spTree>
    <p:extLst>
      <p:ext uri="{BB962C8B-B14F-4D97-AF65-F5344CB8AC3E}">
        <p14:creationId xmlns:p14="http://schemas.microsoft.com/office/powerpoint/2010/main" val="3851792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a:p>
        </p:txBody>
      </p:sp>
      <p:sp>
        <p:nvSpPr>
          <p:cNvPr id="4" name="Slide Number Placeholder 3"/>
          <p:cNvSpPr>
            <a:spLocks noGrp="1"/>
          </p:cNvSpPr>
          <p:nvPr>
            <p:ph type="sldNum" sz="quarter" idx="5"/>
          </p:nvPr>
        </p:nvSpPr>
        <p:spPr/>
        <p:txBody>
          <a:bodyPr/>
          <a:lstStyle/>
          <a:p>
            <a:fld id="{AE049CD6-A172-4B8B-A1E7-6B85C1C77C42}" type="slidenum">
              <a:rPr lang="cs-CZ" smtClean="0"/>
              <a:t>1</a:t>
            </a:fld>
            <a:endParaRPr lang="cs-CZ"/>
          </a:p>
        </p:txBody>
      </p:sp>
    </p:spTree>
    <p:extLst>
      <p:ext uri="{BB962C8B-B14F-4D97-AF65-F5344CB8AC3E}">
        <p14:creationId xmlns:p14="http://schemas.microsoft.com/office/powerpoint/2010/main" val="191029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10</a:t>
            </a:fld>
            <a:endParaRPr lang="cs-CZ"/>
          </a:p>
        </p:txBody>
      </p:sp>
    </p:spTree>
    <p:extLst>
      <p:ext uri="{BB962C8B-B14F-4D97-AF65-F5344CB8AC3E}">
        <p14:creationId xmlns:p14="http://schemas.microsoft.com/office/powerpoint/2010/main" val="3229900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11</a:t>
            </a:fld>
            <a:endParaRPr lang="cs-CZ"/>
          </a:p>
        </p:txBody>
      </p:sp>
    </p:spTree>
    <p:extLst>
      <p:ext uri="{BB962C8B-B14F-4D97-AF65-F5344CB8AC3E}">
        <p14:creationId xmlns:p14="http://schemas.microsoft.com/office/powerpoint/2010/main" val="721573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12</a:t>
            </a:fld>
            <a:endParaRPr lang="cs-CZ"/>
          </a:p>
        </p:txBody>
      </p:sp>
    </p:spTree>
    <p:extLst>
      <p:ext uri="{BB962C8B-B14F-4D97-AF65-F5344CB8AC3E}">
        <p14:creationId xmlns:p14="http://schemas.microsoft.com/office/powerpoint/2010/main" val="37566392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13</a:t>
            </a:fld>
            <a:endParaRPr lang="cs-CZ"/>
          </a:p>
        </p:txBody>
      </p:sp>
    </p:spTree>
    <p:extLst>
      <p:ext uri="{BB962C8B-B14F-4D97-AF65-F5344CB8AC3E}">
        <p14:creationId xmlns:p14="http://schemas.microsoft.com/office/powerpoint/2010/main" val="3494902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14</a:t>
            </a:fld>
            <a:endParaRPr lang="cs-CZ"/>
          </a:p>
        </p:txBody>
      </p:sp>
    </p:spTree>
    <p:extLst>
      <p:ext uri="{BB962C8B-B14F-4D97-AF65-F5344CB8AC3E}">
        <p14:creationId xmlns:p14="http://schemas.microsoft.com/office/powerpoint/2010/main" val="1098456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15</a:t>
            </a:fld>
            <a:endParaRPr lang="cs-CZ"/>
          </a:p>
        </p:txBody>
      </p:sp>
    </p:spTree>
    <p:extLst>
      <p:ext uri="{BB962C8B-B14F-4D97-AF65-F5344CB8AC3E}">
        <p14:creationId xmlns:p14="http://schemas.microsoft.com/office/powerpoint/2010/main" val="1511875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16</a:t>
            </a:fld>
            <a:endParaRPr lang="cs-CZ"/>
          </a:p>
        </p:txBody>
      </p:sp>
    </p:spTree>
    <p:extLst>
      <p:ext uri="{BB962C8B-B14F-4D97-AF65-F5344CB8AC3E}">
        <p14:creationId xmlns:p14="http://schemas.microsoft.com/office/powerpoint/2010/main" val="3431942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17</a:t>
            </a:fld>
            <a:endParaRPr lang="cs-CZ"/>
          </a:p>
        </p:txBody>
      </p:sp>
    </p:spTree>
    <p:extLst>
      <p:ext uri="{BB962C8B-B14F-4D97-AF65-F5344CB8AC3E}">
        <p14:creationId xmlns:p14="http://schemas.microsoft.com/office/powerpoint/2010/main" val="20801990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18</a:t>
            </a:fld>
            <a:endParaRPr lang="cs-CZ"/>
          </a:p>
        </p:txBody>
      </p:sp>
    </p:spTree>
    <p:extLst>
      <p:ext uri="{BB962C8B-B14F-4D97-AF65-F5344CB8AC3E}">
        <p14:creationId xmlns:p14="http://schemas.microsoft.com/office/powerpoint/2010/main" val="1566138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19</a:t>
            </a:fld>
            <a:endParaRPr lang="cs-CZ"/>
          </a:p>
        </p:txBody>
      </p:sp>
    </p:spTree>
    <p:extLst>
      <p:ext uri="{BB962C8B-B14F-4D97-AF65-F5344CB8AC3E}">
        <p14:creationId xmlns:p14="http://schemas.microsoft.com/office/powerpoint/2010/main" val="2400779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a:t>
            </a:fld>
            <a:endParaRPr lang="cs-CZ"/>
          </a:p>
        </p:txBody>
      </p:sp>
    </p:spTree>
    <p:extLst>
      <p:ext uri="{BB962C8B-B14F-4D97-AF65-F5344CB8AC3E}">
        <p14:creationId xmlns:p14="http://schemas.microsoft.com/office/powerpoint/2010/main" val="386261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20</a:t>
            </a:fld>
            <a:endParaRPr lang="cs-CZ"/>
          </a:p>
        </p:txBody>
      </p:sp>
    </p:spTree>
    <p:extLst>
      <p:ext uri="{BB962C8B-B14F-4D97-AF65-F5344CB8AC3E}">
        <p14:creationId xmlns:p14="http://schemas.microsoft.com/office/powerpoint/2010/main" val="6744247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21</a:t>
            </a:fld>
            <a:endParaRPr lang="cs-CZ"/>
          </a:p>
        </p:txBody>
      </p:sp>
    </p:spTree>
    <p:extLst>
      <p:ext uri="{BB962C8B-B14F-4D97-AF65-F5344CB8AC3E}">
        <p14:creationId xmlns:p14="http://schemas.microsoft.com/office/powerpoint/2010/main" val="8023256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22</a:t>
            </a:fld>
            <a:endParaRPr lang="cs-CZ"/>
          </a:p>
        </p:txBody>
      </p:sp>
    </p:spTree>
    <p:extLst>
      <p:ext uri="{BB962C8B-B14F-4D97-AF65-F5344CB8AC3E}">
        <p14:creationId xmlns:p14="http://schemas.microsoft.com/office/powerpoint/2010/main" val="7151835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23</a:t>
            </a:fld>
            <a:endParaRPr lang="cs-CZ"/>
          </a:p>
        </p:txBody>
      </p:sp>
    </p:spTree>
    <p:extLst>
      <p:ext uri="{BB962C8B-B14F-4D97-AF65-F5344CB8AC3E}">
        <p14:creationId xmlns:p14="http://schemas.microsoft.com/office/powerpoint/2010/main" val="2588094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24</a:t>
            </a:fld>
            <a:endParaRPr lang="cs-CZ"/>
          </a:p>
        </p:txBody>
      </p:sp>
    </p:spTree>
    <p:extLst>
      <p:ext uri="{BB962C8B-B14F-4D97-AF65-F5344CB8AC3E}">
        <p14:creationId xmlns:p14="http://schemas.microsoft.com/office/powerpoint/2010/main" val="2101924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25</a:t>
            </a:fld>
            <a:endParaRPr lang="cs-CZ"/>
          </a:p>
        </p:txBody>
      </p:sp>
    </p:spTree>
    <p:extLst>
      <p:ext uri="{BB962C8B-B14F-4D97-AF65-F5344CB8AC3E}">
        <p14:creationId xmlns:p14="http://schemas.microsoft.com/office/powerpoint/2010/main" val="300032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26</a:t>
            </a:fld>
            <a:endParaRPr lang="cs-CZ"/>
          </a:p>
        </p:txBody>
      </p:sp>
    </p:spTree>
    <p:extLst>
      <p:ext uri="{BB962C8B-B14F-4D97-AF65-F5344CB8AC3E}">
        <p14:creationId xmlns:p14="http://schemas.microsoft.com/office/powerpoint/2010/main" val="3391902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27</a:t>
            </a:fld>
            <a:endParaRPr lang="cs-CZ"/>
          </a:p>
        </p:txBody>
      </p:sp>
    </p:spTree>
    <p:extLst>
      <p:ext uri="{BB962C8B-B14F-4D97-AF65-F5344CB8AC3E}">
        <p14:creationId xmlns:p14="http://schemas.microsoft.com/office/powerpoint/2010/main" val="465215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28</a:t>
            </a:fld>
            <a:endParaRPr lang="cs-CZ"/>
          </a:p>
        </p:txBody>
      </p:sp>
    </p:spTree>
    <p:extLst>
      <p:ext uri="{BB962C8B-B14F-4D97-AF65-F5344CB8AC3E}">
        <p14:creationId xmlns:p14="http://schemas.microsoft.com/office/powerpoint/2010/main" val="1381727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29</a:t>
            </a:fld>
            <a:endParaRPr lang="cs-CZ"/>
          </a:p>
        </p:txBody>
      </p:sp>
    </p:spTree>
    <p:extLst>
      <p:ext uri="{BB962C8B-B14F-4D97-AF65-F5344CB8AC3E}">
        <p14:creationId xmlns:p14="http://schemas.microsoft.com/office/powerpoint/2010/main" val="26374777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3</a:t>
            </a:fld>
            <a:endParaRPr lang="cs-CZ"/>
          </a:p>
        </p:txBody>
      </p:sp>
    </p:spTree>
    <p:extLst>
      <p:ext uri="{BB962C8B-B14F-4D97-AF65-F5344CB8AC3E}">
        <p14:creationId xmlns:p14="http://schemas.microsoft.com/office/powerpoint/2010/main" val="586884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30</a:t>
            </a:fld>
            <a:endParaRPr lang="cs-CZ"/>
          </a:p>
        </p:txBody>
      </p:sp>
    </p:spTree>
    <p:extLst>
      <p:ext uri="{BB962C8B-B14F-4D97-AF65-F5344CB8AC3E}">
        <p14:creationId xmlns:p14="http://schemas.microsoft.com/office/powerpoint/2010/main" val="74127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cs-CZ" baseline="0" dirty="0"/>
              <a:t>Many </a:t>
            </a:r>
            <a:r>
              <a:rPr lang="cs-CZ" baseline="0" dirty="0" err="1"/>
              <a:t>studies</a:t>
            </a:r>
            <a:r>
              <a:rPr lang="cs-CZ" baseline="0" dirty="0"/>
              <a:t> </a:t>
            </a:r>
            <a:r>
              <a:rPr lang="cs-CZ" baseline="0" dirty="0" err="1"/>
              <a:t>have</a:t>
            </a:r>
            <a:r>
              <a:rPr lang="cs-CZ" baseline="0" dirty="0"/>
              <a:t> </a:t>
            </a:r>
            <a:r>
              <a:rPr lang="cs-CZ" baseline="0" dirty="0" err="1"/>
              <a:t>documented</a:t>
            </a:r>
            <a:r>
              <a:rPr lang="cs-CZ" baseline="0" dirty="0"/>
              <a:t> </a:t>
            </a:r>
            <a:r>
              <a:rPr lang="cs-CZ" baseline="0" dirty="0" err="1"/>
              <a:t>an</a:t>
            </a:r>
            <a:r>
              <a:rPr lang="cs-CZ" baseline="0" dirty="0"/>
              <a:t> </a:t>
            </a:r>
            <a:r>
              <a:rPr lang="cs-CZ" baseline="0" dirty="0" err="1"/>
              <a:t>increase</a:t>
            </a:r>
            <a:r>
              <a:rPr lang="cs-CZ" baseline="0" dirty="0"/>
              <a:t> in </a:t>
            </a:r>
            <a:r>
              <a:rPr lang="cs-CZ" baseline="0" dirty="0" err="1"/>
              <a:t>concentration</a:t>
            </a:r>
            <a:r>
              <a:rPr lang="cs-CZ" baseline="0" dirty="0"/>
              <a:t> in the US</a:t>
            </a:r>
          </a:p>
        </p:txBody>
      </p:sp>
      <p:sp>
        <p:nvSpPr>
          <p:cNvPr id="4" name="Slide Number Placeholder 3"/>
          <p:cNvSpPr>
            <a:spLocks noGrp="1"/>
          </p:cNvSpPr>
          <p:nvPr>
            <p:ph type="sldNum" sz="quarter" idx="5"/>
          </p:nvPr>
        </p:nvSpPr>
        <p:spPr/>
        <p:txBody>
          <a:bodyPr/>
          <a:lstStyle/>
          <a:p>
            <a:fld id="{AE049CD6-A172-4B8B-A1E7-6B85C1C77C42}" type="slidenum">
              <a:rPr lang="cs-CZ" smtClean="0"/>
              <a:t>31</a:t>
            </a:fld>
            <a:endParaRPr lang="cs-CZ"/>
          </a:p>
        </p:txBody>
      </p:sp>
    </p:spTree>
    <p:extLst>
      <p:ext uri="{BB962C8B-B14F-4D97-AF65-F5344CB8AC3E}">
        <p14:creationId xmlns:p14="http://schemas.microsoft.com/office/powerpoint/2010/main" val="15871218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cs-CZ" baseline="0" dirty="0" err="1"/>
              <a:t>It</a:t>
            </a:r>
            <a:r>
              <a:rPr lang="cs-CZ" baseline="0" dirty="0"/>
              <a:t> </a:t>
            </a:r>
            <a:r>
              <a:rPr lang="cs-CZ" baseline="0" dirty="0" err="1"/>
              <a:t>seems</a:t>
            </a:r>
            <a:r>
              <a:rPr lang="cs-CZ" baseline="0" dirty="0"/>
              <a:t> the </a:t>
            </a:r>
            <a:r>
              <a:rPr lang="cs-CZ" baseline="0" dirty="0" err="1"/>
              <a:t>increase</a:t>
            </a:r>
            <a:r>
              <a:rPr lang="cs-CZ" baseline="0" dirty="0"/>
              <a:t> </a:t>
            </a:r>
            <a:r>
              <a:rPr lang="cs-CZ" baseline="0" dirty="0" err="1"/>
              <a:t>also</a:t>
            </a:r>
            <a:r>
              <a:rPr lang="cs-CZ" baseline="0" dirty="0"/>
              <a:t> </a:t>
            </a:r>
            <a:r>
              <a:rPr lang="cs-CZ" baseline="0" dirty="0" err="1"/>
              <a:t>applies</a:t>
            </a:r>
            <a:r>
              <a:rPr lang="cs-CZ" baseline="0" dirty="0"/>
              <a:t> to </a:t>
            </a:r>
            <a:r>
              <a:rPr lang="cs-CZ" baseline="0" dirty="0" err="1"/>
              <a:t>Europe</a:t>
            </a:r>
            <a:r>
              <a:rPr lang="cs-CZ" baseline="0" dirty="0"/>
              <a:t>, </a:t>
            </a:r>
            <a:r>
              <a:rPr lang="cs-CZ" baseline="0" dirty="0" err="1"/>
              <a:t>although</a:t>
            </a:r>
            <a:r>
              <a:rPr lang="cs-CZ" baseline="0" dirty="0"/>
              <a:t> </a:t>
            </a:r>
            <a:r>
              <a:rPr lang="cs-CZ" baseline="0" dirty="0" err="1"/>
              <a:t>probably</a:t>
            </a:r>
            <a:r>
              <a:rPr lang="cs-CZ" baseline="0" dirty="0"/>
              <a:t> </a:t>
            </a:r>
            <a:r>
              <a:rPr lang="cs-CZ" baseline="0" dirty="0" err="1"/>
              <a:t>less</a:t>
            </a:r>
            <a:r>
              <a:rPr lang="cs-CZ" baseline="0" dirty="0"/>
              <a:t> </a:t>
            </a:r>
            <a:r>
              <a:rPr lang="cs-CZ" baseline="0" dirty="0" err="1"/>
              <a:t>strongly</a:t>
            </a:r>
            <a:endParaRPr lang="cs-CZ" baseline="0" dirty="0"/>
          </a:p>
          <a:p>
            <a:pPr marL="171450" lvl="0" indent="-171450">
              <a:buFont typeface="Arial" panose="020B0604020202020204" pitchFamily="34" charset="0"/>
              <a:buChar char="•"/>
            </a:pPr>
            <a:r>
              <a:rPr lang="cs-CZ" baseline="0" dirty="0"/>
              <a:t>SUMMARY: Market </a:t>
            </a:r>
            <a:r>
              <a:rPr lang="cs-CZ" baseline="0" dirty="0" err="1"/>
              <a:t>concentration</a:t>
            </a:r>
            <a:endParaRPr lang="cs-CZ" baseline="0" dirty="0"/>
          </a:p>
          <a:p>
            <a:pPr marL="628650" lvl="1" indent="-171450">
              <a:buFont typeface="Arial" panose="020B0604020202020204" pitchFamily="34" charset="0"/>
              <a:buChar char="•"/>
            </a:pPr>
            <a:r>
              <a:rPr lang="cs-CZ" baseline="0" dirty="0" err="1"/>
              <a:t>Important</a:t>
            </a:r>
            <a:r>
              <a:rPr lang="cs-CZ" baseline="0" dirty="0"/>
              <a:t> </a:t>
            </a:r>
            <a:r>
              <a:rPr lang="cs-CZ" baseline="0" dirty="0" err="1"/>
              <a:t>advantage</a:t>
            </a:r>
            <a:r>
              <a:rPr lang="cs-CZ" baseline="0" dirty="0"/>
              <a:t> = sales data are </a:t>
            </a:r>
            <a:r>
              <a:rPr lang="cs-CZ" baseline="0" dirty="0" err="1"/>
              <a:t>all</a:t>
            </a:r>
            <a:r>
              <a:rPr lang="cs-CZ" baseline="0" dirty="0"/>
              <a:t> </a:t>
            </a:r>
            <a:r>
              <a:rPr lang="cs-CZ" baseline="0" dirty="0" err="1"/>
              <a:t>that</a:t>
            </a:r>
            <a:r>
              <a:rPr lang="cs-CZ" baseline="0" dirty="0"/>
              <a:t> </a:t>
            </a:r>
            <a:r>
              <a:rPr lang="cs-CZ" baseline="0" dirty="0" err="1"/>
              <a:t>is</a:t>
            </a:r>
            <a:r>
              <a:rPr lang="cs-CZ" baseline="0" dirty="0"/>
              <a:t> </a:t>
            </a:r>
            <a:r>
              <a:rPr lang="cs-CZ" baseline="0" dirty="0" err="1"/>
              <a:t>needed</a:t>
            </a:r>
            <a:r>
              <a:rPr lang="cs-CZ" baseline="0" dirty="0"/>
              <a:t> to computer </a:t>
            </a:r>
            <a:r>
              <a:rPr lang="cs-CZ" baseline="0" dirty="0" err="1"/>
              <a:t>it</a:t>
            </a:r>
            <a:endParaRPr lang="cs-CZ" baseline="0" dirty="0"/>
          </a:p>
          <a:p>
            <a:pPr marL="628650" lvl="1" indent="-171450">
              <a:buFont typeface="Arial" panose="020B0604020202020204" pitchFamily="34" charset="0"/>
              <a:buChar char="•"/>
            </a:pPr>
            <a:r>
              <a:rPr lang="cs-CZ" baseline="0" dirty="0"/>
              <a:t>BUT </a:t>
            </a:r>
            <a:r>
              <a:rPr lang="cs-CZ" baseline="0" dirty="0" err="1"/>
              <a:t>Two</a:t>
            </a:r>
            <a:r>
              <a:rPr lang="cs-CZ" baseline="0" dirty="0"/>
              <a:t> </a:t>
            </a:r>
            <a:r>
              <a:rPr lang="cs-CZ" baseline="0" dirty="0" err="1"/>
              <a:t>industries</a:t>
            </a:r>
            <a:r>
              <a:rPr lang="cs-CZ" baseline="0" dirty="0"/>
              <a:t> with a </a:t>
            </a:r>
            <a:r>
              <a:rPr lang="cs-CZ" baseline="0" dirty="0" err="1"/>
              <a:t>similar</a:t>
            </a:r>
            <a:r>
              <a:rPr lang="cs-CZ" baseline="0" dirty="0"/>
              <a:t> </a:t>
            </a:r>
            <a:r>
              <a:rPr lang="cs-CZ" baseline="0" dirty="0" err="1"/>
              <a:t>level</a:t>
            </a:r>
            <a:r>
              <a:rPr lang="cs-CZ" baseline="0" dirty="0"/>
              <a:t> of </a:t>
            </a:r>
            <a:r>
              <a:rPr lang="cs-CZ" baseline="0" dirty="0" err="1"/>
              <a:t>concentration</a:t>
            </a:r>
            <a:r>
              <a:rPr lang="cs-CZ" baseline="0" dirty="0"/>
              <a:t> </a:t>
            </a:r>
            <a:r>
              <a:rPr lang="cs-CZ" baseline="0" dirty="0" err="1"/>
              <a:t>can</a:t>
            </a:r>
            <a:r>
              <a:rPr lang="cs-CZ" baseline="0" dirty="0"/>
              <a:t> </a:t>
            </a:r>
            <a:r>
              <a:rPr lang="cs-CZ" baseline="0" dirty="0" err="1"/>
              <a:t>differ</a:t>
            </a:r>
            <a:r>
              <a:rPr lang="cs-CZ" baseline="0" dirty="0"/>
              <a:t> </a:t>
            </a:r>
            <a:r>
              <a:rPr lang="cs-CZ" baseline="0" dirty="0" err="1"/>
              <a:t>dramatically</a:t>
            </a:r>
            <a:r>
              <a:rPr lang="cs-CZ" baseline="0" dirty="0"/>
              <a:t> in </a:t>
            </a:r>
            <a:r>
              <a:rPr lang="cs-CZ" baseline="0" dirty="0" err="1"/>
              <a:t>terms</a:t>
            </a:r>
            <a:r>
              <a:rPr lang="cs-CZ" baseline="0" dirty="0"/>
              <a:t> of </a:t>
            </a:r>
            <a:r>
              <a:rPr lang="cs-CZ" baseline="0" dirty="0" err="1"/>
              <a:t>outcomes</a:t>
            </a:r>
            <a:r>
              <a:rPr lang="cs-CZ" baseline="0" dirty="0"/>
              <a:t> (</a:t>
            </a:r>
            <a:r>
              <a:rPr lang="cs-CZ" baseline="0" dirty="0" err="1"/>
              <a:t>e.g</a:t>
            </a:r>
            <a:r>
              <a:rPr lang="cs-CZ" baseline="0" dirty="0"/>
              <a:t>. </a:t>
            </a:r>
            <a:r>
              <a:rPr lang="cs-CZ" baseline="0" dirty="0" err="1"/>
              <a:t>price</a:t>
            </a:r>
            <a:r>
              <a:rPr lang="cs-CZ" baseline="0" dirty="0"/>
              <a:t>)</a:t>
            </a:r>
          </a:p>
          <a:p>
            <a:pPr marL="1085850" lvl="2" indent="-171450">
              <a:buFont typeface="Arial" panose="020B0604020202020204" pitchFamily="34" charset="0"/>
              <a:buChar char="•"/>
            </a:pPr>
            <a:r>
              <a:rPr lang="cs-CZ" baseline="0" dirty="0" err="1"/>
              <a:t>e.g</a:t>
            </a:r>
            <a:r>
              <a:rPr lang="cs-CZ" baseline="0" dirty="0"/>
              <a:t>. </a:t>
            </a:r>
            <a:r>
              <a:rPr lang="cs-CZ" baseline="0" dirty="0" err="1"/>
              <a:t>Betrand</a:t>
            </a:r>
            <a:r>
              <a:rPr lang="cs-CZ" baseline="0" dirty="0"/>
              <a:t> vs. </a:t>
            </a:r>
            <a:r>
              <a:rPr lang="cs-CZ" baseline="0" dirty="0" err="1"/>
              <a:t>Cournot</a:t>
            </a:r>
            <a:r>
              <a:rPr lang="cs-CZ" baseline="0" dirty="0"/>
              <a:t> </a:t>
            </a:r>
            <a:r>
              <a:rPr lang="cs-CZ" baseline="0" dirty="0" err="1"/>
              <a:t>under</a:t>
            </a:r>
            <a:r>
              <a:rPr lang="cs-CZ" baseline="0" dirty="0"/>
              <a:t> </a:t>
            </a:r>
            <a:r>
              <a:rPr lang="cs-CZ" baseline="0" dirty="0" err="1"/>
              <a:t>homogenous</a:t>
            </a:r>
            <a:r>
              <a:rPr lang="cs-CZ" baseline="0" dirty="0"/>
              <a:t> </a:t>
            </a:r>
            <a:r>
              <a:rPr lang="cs-CZ" baseline="0" dirty="0" err="1"/>
              <a:t>products</a:t>
            </a:r>
            <a:r>
              <a:rPr lang="cs-CZ" baseline="0" dirty="0"/>
              <a:t> and </a:t>
            </a:r>
            <a:r>
              <a:rPr lang="cs-CZ" baseline="0" dirty="0" err="1"/>
              <a:t>equal</a:t>
            </a:r>
            <a:r>
              <a:rPr lang="cs-CZ" baseline="0" dirty="0"/>
              <a:t> </a:t>
            </a:r>
            <a:r>
              <a:rPr lang="cs-CZ" baseline="0" dirty="0" err="1"/>
              <a:t>marginal</a:t>
            </a:r>
            <a:r>
              <a:rPr lang="cs-CZ" baseline="0" dirty="0"/>
              <a:t> </a:t>
            </a:r>
            <a:r>
              <a:rPr lang="cs-CZ" baseline="0" dirty="0" err="1"/>
              <a:t>costs</a:t>
            </a:r>
            <a:endParaRPr lang="cs-CZ" baseline="0" dirty="0"/>
          </a:p>
          <a:p>
            <a:pPr marL="628650" lvl="1" indent="-171450">
              <a:buFont typeface="Arial" panose="020B0604020202020204" pitchFamily="34" charset="0"/>
              <a:buChar char="•"/>
            </a:pPr>
            <a:r>
              <a:rPr lang="cs-CZ" baseline="0" dirty="0" err="1"/>
              <a:t>Can</a:t>
            </a:r>
            <a:r>
              <a:rPr lang="cs-CZ" baseline="0" dirty="0"/>
              <a:t> </a:t>
            </a:r>
            <a:r>
              <a:rPr lang="cs-CZ" baseline="0" dirty="0" err="1"/>
              <a:t>we</a:t>
            </a:r>
            <a:r>
              <a:rPr lang="cs-CZ" baseline="0" dirty="0"/>
              <a:t> </a:t>
            </a:r>
            <a:r>
              <a:rPr lang="cs-CZ" baseline="0" dirty="0" err="1"/>
              <a:t>measure</a:t>
            </a:r>
            <a:r>
              <a:rPr lang="cs-CZ" baseline="0" dirty="0"/>
              <a:t> market </a:t>
            </a:r>
            <a:r>
              <a:rPr lang="cs-CZ" baseline="0" dirty="0" err="1"/>
              <a:t>power</a:t>
            </a:r>
            <a:r>
              <a:rPr lang="cs-CZ" baseline="0" dirty="0"/>
              <a:t> </a:t>
            </a:r>
            <a:r>
              <a:rPr lang="cs-CZ" baseline="0" dirty="0" err="1"/>
              <a:t>directly</a:t>
            </a:r>
            <a:r>
              <a:rPr lang="cs-CZ" baseline="0" dirty="0"/>
              <a:t>?</a:t>
            </a:r>
          </a:p>
          <a:p>
            <a:pPr marL="171450" indent="-171450">
              <a:buFont typeface="Arial" panose="020B0604020202020204" pitchFamily="34" charset="0"/>
              <a:buChar char="•"/>
            </a:pPr>
            <a:endParaRPr lang="cs-CZ" baseline="0" dirty="0"/>
          </a:p>
        </p:txBody>
      </p:sp>
      <p:sp>
        <p:nvSpPr>
          <p:cNvPr id="4" name="Slide Number Placeholder 3"/>
          <p:cNvSpPr>
            <a:spLocks noGrp="1"/>
          </p:cNvSpPr>
          <p:nvPr>
            <p:ph type="sldNum" sz="quarter" idx="5"/>
          </p:nvPr>
        </p:nvSpPr>
        <p:spPr/>
        <p:txBody>
          <a:bodyPr/>
          <a:lstStyle/>
          <a:p>
            <a:fld id="{AE049CD6-A172-4B8B-A1E7-6B85C1C77C42}" type="slidenum">
              <a:rPr lang="cs-CZ" smtClean="0"/>
              <a:t>32</a:t>
            </a:fld>
            <a:endParaRPr lang="cs-CZ"/>
          </a:p>
        </p:txBody>
      </p:sp>
    </p:spTree>
    <p:extLst>
      <p:ext uri="{BB962C8B-B14F-4D97-AF65-F5344CB8AC3E}">
        <p14:creationId xmlns:p14="http://schemas.microsoft.com/office/powerpoint/2010/main" val="185725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33</a:t>
            </a:fld>
            <a:endParaRPr lang="cs-CZ"/>
          </a:p>
        </p:txBody>
      </p:sp>
    </p:spTree>
    <p:extLst>
      <p:ext uri="{BB962C8B-B14F-4D97-AF65-F5344CB8AC3E}">
        <p14:creationId xmlns:p14="http://schemas.microsoft.com/office/powerpoint/2010/main" val="2403800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34</a:t>
            </a:fld>
            <a:endParaRPr lang="cs-CZ"/>
          </a:p>
        </p:txBody>
      </p:sp>
    </p:spTree>
    <p:extLst>
      <p:ext uri="{BB962C8B-B14F-4D97-AF65-F5344CB8AC3E}">
        <p14:creationId xmlns:p14="http://schemas.microsoft.com/office/powerpoint/2010/main" val="27048933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35</a:t>
            </a:fld>
            <a:endParaRPr lang="cs-CZ"/>
          </a:p>
        </p:txBody>
      </p:sp>
    </p:spTree>
    <p:extLst>
      <p:ext uri="{BB962C8B-B14F-4D97-AF65-F5344CB8AC3E}">
        <p14:creationId xmlns:p14="http://schemas.microsoft.com/office/powerpoint/2010/main" val="4178966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36</a:t>
            </a:fld>
            <a:endParaRPr lang="cs-CZ"/>
          </a:p>
        </p:txBody>
      </p:sp>
    </p:spTree>
    <p:extLst>
      <p:ext uri="{BB962C8B-B14F-4D97-AF65-F5344CB8AC3E}">
        <p14:creationId xmlns:p14="http://schemas.microsoft.com/office/powerpoint/2010/main" val="2445025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37</a:t>
            </a:fld>
            <a:endParaRPr lang="cs-CZ"/>
          </a:p>
        </p:txBody>
      </p:sp>
    </p:spTree>
    <p:extLst>
      <p:ext uri="{BB962C8B-B14F-4D97-AF65-F5344CB8AC3E}">
        <p14:creationId xmlns:p14="http://schemas.microsoft.com/office/powerpoint/2010/main" val="25333546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38</a:t>
            </a:fld>
            <a:endParaRPr lang="cs-CZ"/>
          </a:p>
        </p:txBody>
      </p:sp>
    </p:spTree>
    <p:extLst>
      <p:ext uri="{BB962C8B-B14F-4D97-AF65-F5344CB8AC3E}">
        <p14:creationId xmlns:p14="http://schemas.microsoft.com/office/powerpoint/2010/main" val="2038232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39</a:t>
            </a:fld>
            <a:endParaRPr lang="cs-CZ"/>
          </a:p>
        </p:txBody>
      </p:sp>
    </p:spTree>
    <p:extLst>
      <p:ext uri="{BB962C8B-B14F-4D97-AF65-F5344CB8AC3E}">
        <p14:creationId xmlns:p14="http://schemas.microsoft.com/office/powerpoint/2010/main" val="12145671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4</a:t>
            </a:fld>
            <a:endParaRPr lang="cs-CZ"/>
          </a:p>
        </p:txBody>
      </p:sp>
    </p:spTree>
    <p:extLst>
      <p:ext uri="{BB962C8B-B14F-4D97-AF65-F5344CB8AC3E}">
        <p14:creationId xmlns:p14="http://schemas.microsoft.com/office/powerpoint/2010/main" val="7509924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40</a:t>
            </a:fld>
            <a:endParaRPr lang="cs-CZ"/>
          </a:p>
        </p:txBody>
      </p:sp>
    </p:spTree>
    <p:extLst>
      <p:ext uri="{BB962C8B-B14F-4D97-AF65-F5344CB8AC3E}">
        <p14:creationId xmlns:p14="http://schemas.microsoft.com/office/powerpoint/2010/main" val="1116109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41</a:t>
            </a:fld>
            <a:endParaRPr lang="cs-CZ"/>
          </a:p>
        </p:txBody>
      </p:sp>
    </p:spTree>
    <p:extLst>
      <p:ext uri="{BB962C8B-B14F-4D97-AF65-F5344CB8AC3E}">
        <p14:creationId xmlns:p14="http://schemas.microsoft.com/office/powerpoint/2010/main" val="21320907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42</a:t>
            </a:fld>
            <a:endParaRPr lang="cs-CZ"/>
          </a:p>
        </p:txBody>
      </p:sp>
    </p:spTree>
    <p:extLst>
      <p:ext uri="{BB962C8B-B14F-4D97-AF65-F5344CB8AC3E}">
        <p14:creationId xmlns:p14="http://schemas.microsoft.com/office/powerpoint/2010/main" val="18151603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43</a:t>
            </a:fld>
            <a:endParaRPr lang="cs-CZ"/>
          </a:p>
        </p:txBody>
      </p:sp>
    </p:spTree>
    <p:extLst>
      <p:ext uri="{BB962C8B-B14F-4D97-AF65-F5344CB8AC3E}">
        <p14:creationId xmlns:p14="http://schemas.microsoft.com/office/powerpoint/2010/main" val="758874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44</a:t>
            </a:fld>
            <a:endParaRPr lang="cs-CZ"/>
          </a:p>
        </p:txBody>
      </p:sp>
    </p:spTree>
    <p:extLst>
      <p:ext uri="{BB962C8B-B14F-4D97-AF65-F5344CB8AC3E}">
        <p14:creationId xmlns:p14="http://schemas.microsoft.com/office/powerpoint/2010/main" val="331903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45</a:t>
            </a:fld>
            <a:endParaRPr lang="cs-CZ"/>
          </a:p>
        </p:txBody>
      </p:sp>
    </p:spTree>
    <p:extLst>
      <p:ext uri="{BB962C8B-B14F-4D97-AF65-F5344CB8AC3E}">
        <p14:creationId xmlns:p14="http://schemas.microsoft.com/office/powerpoint/2010/main" val="4873803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46</a:t>
            </a:fld>
            <a:endParaRPr lang="cs-CZ"/>
          </a:p>
        </p:txBody>
      </p:sp>
    </p:spTree>
    <p:extLst>
      <p:ext uri="{BB962C8B-B14F-4D97-AF65-F5344CB8AC3E}">
        <p14:creationId xmlns:p14="http://schemas.microsoft.com/office/powerpoint/2010/main" val="3820917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47</a:t>
            </a:fld>
            <a:endParaRPr lang="cs-CZ"/>
          </a:p>
        </p:txBody>
      </p:sp>
    </p:spTree>
    <p:extLst>
      <p:ext uri="{BB962C8B-B14F-4D97-AF65-F5344CB8AC3E}">
        <p14:creationId xmlns:p14="http://schemas.microsoft.com/office/powerpoint/2010/main" val="12658515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48</a:t>
            </a:fld>
            <a:endParaRPr lang="cs-CZ"/>
          </a:p>
        </p:txBody>
      </p:sp>
    </p:spTree>
    <p:extLst>
      <p:ext uri="{BB962C8B-B14F-4D97-AF65-F5344CB8AC3E}">
        <p14:creationId xmlns:p14="http://schemas.microsoft.com/office/powerpoint/2010/main" val="29479873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49</a:t>
            </a:fld>
            <a:endParaRPr lang="cs-CZ"/>
          </a:p>
        </p:txBody>
      </p:sp>
    </p:spTree>
    <p:extLst>
      <p:ext uri="{BB962C8B-B14F-4D97-AF65-F5344CB8AC3E}">
        <p14:creationId xmlns:p14="http://schemas.microsoft.com/office/powerpoint/2010/main" val="1422805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5</a:t>
            </a:fld>
            <a:endParaRPr lang="cs-CZ"/>
          </a:p>
        </p:txBody>
      </p:sp>
    </p:spTree>
    <p:extLst>
      <p:ext uri="{BB962C8B-B14F-4D97-AF65-F5344CB8AC3E}">
        <p14:creationId xmlns:p14="http://schemas.microsoft.com/office/powerpoint/2010/main" val="19454175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50</a:t>
            </a:fld>
            <a:endParaRPr lang="cs-CZ"/>
          </a:p>
        </p:txBody>
      </p:sp>
    </p:spTree>
    <p:extLst>
      <p:ext uri="{BB962C8B-B14F-4D97-AF65-F5344CB8AC3E}">
        <p14:creationId xmlns:p14="http://schemas.microsoft.com/office/powerpoint/2010/main" val="3037773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51</a:t>
            </a:fld>
            <a:endParaRPr lang="cs-CZ"/>
          </a:p>
        </p:txBody>
      </p:sp>
    </p:spTree>
    <p:extLst>
      <p:ext uri="{BB962C8B-B14F-4D97-AF65-F5344CB8AC3E}">
        <p14:creationId xmlns:p14="http://schemas.microsoft.com/office/powerpoint/2010/main" val="16189875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52</a:t>
            </a:fld>
            <a:endParaRPr lang="cs-CZ"/>
          </a:p>
        </p:txBody>
      </p:sp>
    </p:spTree>
    <p:extLst>
      <p:ext uri="{BB962C8B-B14F-4D97-AF65-F5344CB8AC3E}">
        <p14:creationId xmlns:p14="http://schemas.microsoft.com/office/powerpoint/2010/main" val="911558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53</a:t>
            </a:fld>
            <a:endParaRPr lang="cs-CZ"/>
          </a:p>
        </p:txBody>
      </p:sp>
    </p:spTree>
    <p:extLst>
      <p:ext uri="{BB962C8B-B14F-4D97-AF65-F5344CB8AC3E}">
        <p14:creationId xmlns:p14="http://schemas.microsoft.com/office/powerpoint/2010/main" val="32079891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54</a:t>
            </a:fld>
            <a:endParaRPr lang="cs-CZ"/>
          </a:p>
        </p:txBody>
      </p:sp>
    </p:spTree>
    <p:extLst>
      <p:ext uri="{BB962C8B-B14F-4D97-AF65-F5344CB8AC3E}">
        <p14:creationId xmlns:p14="http://schemas.microsoft.com/office/powerpoint/2010/main" val="13704846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55</a:t>
            </a:fld>
            <a:endParaRPr lang="cs-CZ"/>
          </a:p>
        </p:txBody>
      </p:sp>
    </p:spTree>
    <p:extLst>
      <p:ext uri="{BB962C8B-B14F-4D97-AF65-F5344CB8AC3E}">
        <p14:creationId xmlns:p14="http://schemas.microsoft.com/office/powerpoint/2010/main" val="2123885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56</a:t>
            </a:fld>
            <a:endParaRPr lang="cs-CZ"/>
          </a:p>
        </p:txBody>
      </p:sp>
    </p:spTree>
    <p:extLst>
      <p:ext uri="{BB962C8B-B14F-4D97-AF65-F5344CB8AC3E}">
        <p14:creationId xmlns:p14="http://schemas.microsoft.com/office/powerpoint/2010/main" val="13175097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57</a:t>
            </a:fld>
            <a:endParaRPr lang="cs-CZ"/>
          </a:p>
        </p:txBody>
      </p:sp>
    </p:spTree>
    <p:extLst>
      <p:ext uri="{BB962C8B-B14F-4D97-AF65-F5344CB8AC3E}">
        <p14:creationId xmlns:p14="http://schemas.microsoft.com/office/powerpoint/2010/main" val="5258587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58</a:t>
            </a:fld>
            <a:endParaRPr lang="cs-CZ"/>
          </a:p>
        </p:txBody>
      </p:sp>
    </p:spTree>
    <p:extLst>
      <p:ext uri="{BB962C8B-B14F-4D97-AF65-F5344CB8AC3E}">
        <p14:creationId xmlns:p14="http://schemas.microsoft.com/office/powerpoint/2010/main" val="33115119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59</a:t>
            </a:fld>
            <a:endParaRPr lang="cs-CZ"/>
          </a:p>
        </p:txBody>
      </p:sp>
    </p:spTree>
    <p:extLst>
      <p:ext uri="{BB962C8B-B14F-4D97-AF65-F5344CB8AC3E}">
        <p14:creationId xmlns:p14="http://schemas.microsoft.com/office/powerpoint/2010/main" val="1636180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6</a:t>
            </a:fld>
            <a:endParaRPr lang="cs-CZ"/>
          </a:p>
        </p:txBody>
      </p:sp>
    </p:spTree>
    <p:extLst>
      <p:ext uri="{BB962C8B-B14F-4D97-AF65-F5344CB8AC3E}">
        <p14:creationId xmlns:p14="http://schemas.microsoft.com/office/powerpoint/2010/main" val="2097396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60</a:t>
            </a:fld>
            <a:endParaRPr lang="cs-CZ"/>
          </a:p>
        </p:txBody>
      </p:sp>
    </p:spTree>
    <p:extLst>
      <p:ext uri="{BB962C8B-B14F-4D97-AF65-F5344CB8AC3E}">
        <p14:creationId xmlns:p14="http://schemas.microsoft.com/office/powerpoint/2010/main" val="2196875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61</a:t>
            </a:fld>
            <a:endParaRPr lang="cs-CZ"/>
          </a:p>
        </p:txBody>
      </p:sp>
    </p:spTree>
    <p:extLst>
      <p:ext uri="{BB962C8B-B14F-4D97-AF65-F5344CB8AC3E}">
        <p14:creationId xmlns:p14="http://schemas.microsoft.com/office/powerpoint/2010/main" val="41472791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62</a:t>
            </a:fld>
            <a:endParaRPr lang="cs-CZ"/>
          </a:p>
        </p:txBody>
      </p:sp>
    </p:spTree>
    <p:extLst>
      <p:ext uri="{BB962C8B-B14F-4D97-AF65-F5344CB8AC3E}">
        <p14:creationId xmlns:p14="http://schemas.microsoft.com/office/powerpoint/2010/main" val="37236262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cs-CZ" b="0" i="0" dirty="0"/>
          </a:p>
        </p:txBody>
      </p:sp>
      <p:sp>
        <p:nvSpPr>
          <p:cNvPr id="4" name="Slide Number Placeholder 3"/>
          <p:cNvSpPr>
            <a:spLocks noGrp="1"/>
          </p:cNvSpPr>
          <p:nvPr>
            <p:ph type="sldNum" sz="quarter" idx="5"/>
          </p:nvPr>
        </p:nvSpPr>
        <p:spPr/>
        <p:txBody>
          <a:bodyPr/>
          <a:lstStyle/>
          <a:p>
            <a:fld id="{AE049CD6-A172-4B8B-A1E7-6B85C1C77C42}" type="slidenum">
              <a:rPr lang="cs-CZ" smtClean="0"/>
              <a:t>63</a:t>
            </a:fld>
            <a:endParaRPr lang="cs-CZ"/>
          </a:p>
        </p:txBody>
      </p:sp>
    </p:spTree>
    <p:extLst>
      <p:ext uri="{BB962C8B-B14F-4D97-AF65-F5344CB8AC3E}">
        <p14:creationId xmlns:p14="http://schemas.microsoft.com/office/powerpoint/2010/main" val="247817694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b="0" i="0" baseline="0" dirty="0"/>
          </a:p>
        </p:txBody>
      </p:sp>
      <p:sp>
        <p:nvSpPr>
          <p:cNvPr id="4" name="Slide Number Placeholder 3"/>
          <p:cNvSpPr>
            <a:spLocks noGrp="1"/>
          </p:cNvSpPr>
          <p:nvPr>
            <p:ph type="sldNum" sz="quarter" idx="5"/>
          </p:nvPr>
        </p:nvSpPr>
        <p:spPr/>
        <p:txBody>
          <a:bodyPr/>
          <a:lstStyle/>
          <a:p>
            <a:fld id="{AE049CD6-A172-4B8B-A1E7-6B85C1C77C42}" type="slidenum">
              <a:rPr lang="cs-CZ" smtClean="0"/>
              <a:t>64</a:t>
            </a:fld>
            <a:endParaRPr lang="cs-CZ"/>
          </a:p>
        </p:txBody>
      </p:sp>
    </p:spTree>
    <p:extLst>
      <p:ext uri="{BB962C8B-B14F-4D97-AF65-F5344CB8AC3E}">
        <p14:creationId xmlns:p14="http://schemas.microsoft.com/office/powerpoint/2010/main" val="10080430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65</a:t>
            </a:fld>
            <a:endParaRPr lang="cs-CZ"/>
          </a:p>
        </p:txBody>
      </p:sp>
    </p:spTree>
    <p:extLst>
      <p:ext uri="{BB962C8B-B14F-4D97-AF65-F5344CB8AC3E}">
        <p14:creationId xmlns:p14="http://schemas.microsoft.com/office/powerpoint/2010/main" val="57096708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cs-CZ" b="0" i="0" baseline="0" dirty="0"/>
              <a:t>A </a:t>
            </a:r>
            <a:r>
              <a:rPr lang="cs-CZ" b="0" i="0" baseline="0" dirty="0" err="1"/>
              <a:t>paper</a:t>
            </a:r>
            <a:r>
              <a:rPr lang="cs-CZ" b="0" i="0" baseline="0" dirty="0"/>
              <a:t> </a:t>
            </a:r>
            <a:r>
              <a:rPr lang="cs-CZ" b="0" i="0" baseline="0" dirty="0" err="1"/>
              <a:t>recently</a:t>
            </a:r>
            <a:r>
              <a:rPr lang="cs-CZ" b="0" i="0" baseline="0" dirty="0"/>
              <a:t> </a:t>
            </a:r>
            <a:r>
              <a:rPr lang="cs-CZ" b="0" i="0" baseline="0" dirty="0" err="1"/>
              <a:t>published</a:t>
            </a:r>
            <a:r>
              <a:rPr lang="cs-CZ" b="0" i="0" baseline="0" dirty="0"/>
              <a:t> in </a:t>
            </a:r>
            <a:r>
              <a:rPr lang="cs-CZ" b="0" i="0" baseline="0" dirty="0" err="1"/>
              <a:t>one</a:t>
            </a:r>
            <a:r>
              <a:rPr lang="cs-CZ" b="0" i="0" baseline="0" dirty="0"/>
              <a:t> of the most </a:t>
            </a:r>
            <a:r>
              <a:rPr lang="cs-CZ" b="0" i="0" baseline="0" dirty="0" err="1"/>
              <a:t>prestigious</a:t>
            </a:r>
            <a:r>
              <a:rPr lang="cs-CZ" b="0" i="0" baseline="0" dirty="0"/>
              <a:t> </a:t>
            </a:r>
            <a:r>
              <a:rPr lang="cs-CZ" b="0" i="0" baseline="0" dirty="0" err="1"/>
              <a:t>economics</a:t>
            </a:r>
            <a:r>
              <a:rPr lang="cs-CZ" b="0" i="0" baseline="0" dirty="0"/>
              <a:t> </a:t>
            </a:r>
            <a:r>
              <a:rPr lang="cs-CZ" b="0" i="0" baseline="0" dirty="0" err="1"/>
              <a:t>journals</a:t>
            </a:r>
            <a:r>
              <a:rPr lang="cs-CZ" b="0" i="0" baseline="0" dirty="0"/>
              <a:t> </a:t>
            </a:r>
            <a:r>
              <a:rPr lang="cs-CZ" b="0" i="0" baseline="0" dirty="0" err="1"/>
              <a:t>shows</a:t>
            </a:r>
            <a:r>
              <a:rPr lang="cs-CZ" b="0" i="0" baseline="0" dirty="0"/>
              <a:t> </a:t>
            </a:r>
            <a:r>
              <a:rPr lang="cs-CZ" b="0" i="0" baseline="0" dirty="0" err="1"/>
              <a:t>that</a:t>
            </a:r>
            <a:r>
              <a:rPr lang="cs-CZ" b="0" i="0" baseline="0" dirty="0"/>
              <a:t> </a:t>
            </a:r>
            <a:r>
              <a:rPr lang="cs-CZ" b="0" i="0" baseline="0" dirty="0" err="1"/>
              <a:t>markups</a:t>
            </a:r>
            <a:r>
              <a:rPr lang="cs-CZ" b="0" i="0" baseline="0" dirty="0"/>
              <a:t> of </a:t>
            </a:r>
            <a:r>
              <a:rPr lang="cs-CZ" b="0" i="0" baseline="0" dirty="0" err="1"/>
              <a:t>publicly</a:t>
            </a:r>
            <a:r>
              <a:rPr lang="cs-CZ" b="0" i="0" baseline="0" dirty="0"/>
              <a:t> </a:t>
            </a:r>
            <a:r>
              <a:rPr lang="cs-CZ" b="0" i="0" baseline="0" dirty="0" err="1"/>
              <a:t>traded</a:t>
            </a:r>
            <a:r>
              <a:rPr lang="cs-CZ" b="0" i="0" baseline="0" dirty="0"/>
              <a:t> US </a:t>
            </a:r>
            <a:r>
              <a:rPr lang="cs-CZ" b="0" i="0" baseline="0" dirty="0" err="1"/>
              <a:t>firms</a:t>
            </a:r>
            <a:r>
              <a:rPr lang="cs-CZ" b="0" i="0" baseline="0" dirty="0"/>
              <a:t> </a:t>
            </a:r>
            <a:r>
              <a:rPr lang="cs-CZ" b="0" i="0" baseline="0" dirty="0" err="1"/>
              <a:t>have</a:t>
            </a:r>
            <a:r>
              <a:rPr lang="cs-CZ" b="0" i="0" baseline="0" dirty="0"/>
              <a:t> </a:t>
            </a:r>
            <a:r>
              <a:rPr lang="cs-CZ" b="0" i="0" baseline="0" dirty="0" err="1"/>
              <a:t>substantially</a:t>
            </a:r>
            <a:r>
              <a:rPr lang="cs-CZ" b="0" i="0" baseline="0" dirty="0"/>
              <a:t> </a:t>
            </a:r>
            <a:r>
              <a:rPr lang="cs-CZ" b="0" i="0" baseline="0" dirty="0" err="1"/>
              <a:t>increased</a:t>
            </a:r>
            <a:r>
              <a:rPr lang="cs-CZ" b="0" i="0" baseline="0" dirty="0"/>
              <a:t> </a:t>
            </a:r>
            <a:r>
              <a:rPr lang="cs-CZ" b="0" i="0" baseline="0" dirty="0" err="1"/>
              <a:t>from</a:t>
            </a:r>
            <a:r>
              <a:rPr lang="cs-CZ" b="0" i="0" baseline="0" dirty="0"/>
              <a:t> 1980s</a:t>
            </a:r>
          </a:p>
          <a:p>
            <a:pPr marL="628650" lvl="1" indent="-171450">
              <a:buFont typeface="Arial" panose="020B0604020202020204" pitchFamily="34" charset="0"/>
              <a:buChar char="•"/>
            </a:pPr>
            <a:r>
              <a:rPr lang="cs-CZ" b="0" i="0" baseline="0" dirty="0" err="1"/>
              <a:t>While</a:t>
            </a:r>
            <a:r>
              <a:rPr lang="cs-CZ" b="0" i="0" baseline="0" dirty="0"/>
              <a:t> the </a:t>
            </a:r>
            <a:r>
              <a:rPr lang="cs-CZ" b="0" i="0" baseline="0" dirty="0" err="1"/>
              <a:t>weighted</a:t>
            </a:r>
            <a:r>
              <a:rPr lang="cs-CZ" b="0" i="0" baseline="0" dirty="0"/>
              <a:t> average </a:t>
            </a:r>
            <a:r>
              <a:rPr lang="cs-CZ" b="0" i="0" baseline="0" dirty="0" err="1"/>
              <a:t>markup</a:t>
            </a:r>
            <a:r>
              <a:rPr lang="cs-CZ" b="0" i="0" baseline="0" dirty="0"/>
              <a:t> </a:t>
            </a:r>
            <a:r>
              <a:rPr lang="cs-CZ" b="0" i="0" baseline="0" dirty="0" err="1"/>
              <a:t>was</a:t>
            </a:r>
            <a:r>
              <a:rPr lang="cs-CZ" b="0" i="0" baseline="0" dirty="0"/>
              <a:t> </a:t>
            </a:r>
            <a:r>
              <a:rPr lang="cs-CZ" b="0" i="0" baseline="0" dirty="0" err="1"/>
              <a:t>about</a:t>
            </a:r>
            <a:r>
              <a:rPr lang="cs-CZ" b="0" i="0" baseline="0" dirty="0"/>
              <a:t> 20% in 1980s, </a:t>
            </a:r>
            <a:r>
              <a:rPr lang="cs-CZ" b="0" i="0" baseline="0" dirty="0" err="1"/>
              <a:t>it</a:t>
            </a:r>
            <a:r>
              <a:rPr lang="cs-CZ" b="0" i="0" baseline="0" dirty="0"/>
              <a:t> </a:t>
            </a:r>
            <a:r>
              <a:rPr lang="cs-CZ" b="0" i="0" baseline="0" dirty="0" err="1"/>
              <a:t>is</a:t>
            </a:r>
            <a:r>
              <a:rPr lang="cs-CZ" b="0" i="0" baseline="0" dirty="0"/>
              <a:t> </a:t>
            </a:r>
            <a:r>
              <a:rPr lang="cs-CZ" b="0" i="0" baseline="0" dirty="0" err="1"/>
              <a:t>about</a:t>
            </a:r>
            <a:r>
              <a:rPr lang="cs-CZ" b="0" i="0" baseline="0" dirty="0"/>
              <a:t> 60% </a:t>
            </a:r>
            <a:r>
              <a:rPr lang="cs-CZ" b="0" i="0" baseline="0" dirty="0" err="1"/>
              <a:t>today</a:t>
            </a:r>
            <a:endParaRPr lang="cs-CZ" b="0" i="0" baseline="0" dirty="0"/>
          </a:p>
        </p:txBody>
      </p:sp>
      <p:sp>
        <p:nvSpPr>
          <p:cNvPr id="4" name="Slide Number Placeholder 3"/>
          <p:cNvSpPr>
            <a:spLocks noGrp="1"/>
          </p:cNvSpPr>
          <p:nvPr>
            <p:ph type="sldNum" sz="quarter" idx="5"/>
          </p:nvPr>
        </p:nvSpPr>
        <p:spPr/>
        <p:txBody>
          <a:bodyPr/>
          <a:lstStyle/>
          <a:p>
            <a:fld id="{AE049CD6-A172-4B8B-A1E7-6B85C1C77C42}" type="slidenum">
              <a:rPr lang="cs-CZ" smtClean="0"/>
              <a:t>66</a:t>
            </a:fld>
            <a:endParaRPr lang="cs-CZ"/>
          </a:p>
        </p:txBody>
      </p:sp>
    </p:spTree>
    <p:extLst>
      <p:ext uri="{BB962C8B-B14F-4D97-AF65-F5344CB8AC3E}">
        <p14:creationId xmlns:p14="http://schemas.microsoft.com/office/powerpoint/2010/main" val="1949071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cs-CZ" b="0" i="0" baseline="0" dirty="0"/>
              <a:t>The „</a:t>
            </a:r>
            <a:r>
              <a:rPr lang="cs-CZ" b="0" i="0" baseline="0" dirty="0" err="1"/>
              <a:t>typical</a:t>
            </a:r>
            <a:r>
              <a:rPr lang="cs-CZ" b="0" i="0" baseline="0" dirty="0"/>
              <a:t>“ (</a:t>
            </a:r>
            <a:r>
              <a:rPr lang="cs-CZ" b="0" i="0" baseline="0" dirty="0" err="1"/>
              <a:t>median</a:t>
            </a:r>
            <a:r>
              <a:rPr lang="cs-CZ" b="0" i="0" baseline="0" dirty="0"/>
              <a:t>) </a:t>
            </a:r>
            <a:r>
              <a:rPr lang="cs-CZ" b="0" i="0" baseline="0" dirty="0" err="1"/>
              <a:t>markup</a:t>
            </a:r>
            <a:r>
              <a:rPr lang="cs-CZ" b="0" i="0" baseline="0" dirty="0"/>
              <a:t> has not </a:t>
            </a:r>
            <a:r>
              <a:rPr lang="cs-CZ" b="0" i="0" baseline="0" dirty="0" err="1"/>
              <a:t>changed</a:t>
            </a:r>
            <a:r>
              <a:rPr lang="cs-CZ" b="0" i="0" baseline="0" dirty="0"/>
              <a:t>, but more </a:t>
            </a:r>
            <a:r>
              <a:rPr lang="cs-CZ" b="0" i="0" baseline="0" dirty="0" err="1"/>
              <a:t>firms</a:t>
            </a:r>
            <a:r>
              <a:rPr lang="cs-CZ" b="0" i="0" baseline="0" dirty="0"/>
              <a:t> </a:t>
            </a:r>
            <a:r>
              <a:rPr lang="cs-CZ" b="0" i="0" baseline="0" dirty="0" err="1"/>
              <a:t>have</a:t>
            </a:r>
            <a:r>
              <a:rPr lang="cs-CZ" b="0" i="0" baseline="0" dirty="0"/>
              <a:t> very </a:t>
            </a:r>
            <a:r>
              <a:rPr lang="cs-CZ" b="0" i="0" baseline="0" dirty="0" err="1"/>
              <a:t>high</a:t>
            </a:r>
            <a:r>
              <a:rPr lang="cs-CZ" b="0" i="0" baseline="0" dirty="0"/>
              <a:t> </a:t>
            </a:r>
            <a:r>
              <a:rPr lang="cs-CZ" b="0" i="0" baseline="0" dirty="0" err="1"/>
              <a:t>markups</a:t>
            </a:r>
            <a:r>
              <a:rPr lang="cs-CZ" b="0" i="0" baseline="0" dirty="0"/>
              <a:t> </a:t>
            </a:r>
            <a:r>
              <a:rPr lang="cs-CZ" b="0" i="0" baseline="0" dirty="0" err="1"/>
              <a:t>now</a:t>
            </a:r>
            <a:endParaRPr lang="cs-CZ" b="0" i="0" baseline="0" dirty="0"/>
          </a:p>
        </p:txBody>
      </p:sp>
      <p:sp>
        <p:nvSpPr>
          <p:cNvPr id="4" name="Slide Number Placeholder 3"/>
          <p:cNvSpPr>
            <a:spLocks noGrp="1"/>
          </p:cNvSpPr>
          <p:nvPr>
            <p:ph type="sldNum" sz="quarter" idx="5"/>
          </p:nvPr>
        </p:nvSpPr>
        <p:spPr/>
        <p:txBody>
          <a:bodyPr/>
          <a:lstStyle/>
          <a:p>
            <a:fld id="{AE049CD6-A172-4B8B-A1E7-6B85C1C77C42}" type="slidenum">
              <a:rPr lang="cs-CZ" smtClean="0"/>
              <a:t>67</a:t>
            </a:fld>
            <a:endParaRPr lang="cs-CZ"/>
          </a:p>
        </p:txBody>
      </p:sp>
    </p:spTree>
    <p:extLst>
      <p:ext uri="{BB962C8B-B14F-4D97-AF65-F5344CB8AC3E}">
        <p14:creationId xmlns:p14="http://schemas.microsoft.com/office/powerpoint/2010/main" val="8331264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cs-CZ" b="0" i="0" baseline="0" dirty="0"/>
              <a:t>The </a:t>
            </a:r>
            <a:r>
              <a:rPr lang="cs-CZ" b="0" i="0" baseline="0" dirty="0" err="1"/>
              <a:t>increase</a:t>
            </a:r>
            <a:r>
              <a:rPr lang="cs-CZ" b="0" i="0" baseline="0" dirty="0"/>
              <a:t> in </a:t>
            </a:r>
            <a:r>
              <a:rPr lang="cs-CZ" b="0" i="0" baseline="0" dirty="0" err="1"/>
              <a:t>markups</a:t>
            </a:r>
            <a:r>
              <a:rPr lang="cs-CZ" b="0" i="0" baseline="0" dirty="0"/>
              <a:t> has </a:t>
            </a:r>
            <a:r>
              <a:rPr lang="cs-CZ" b="0" i="0" baseline="0" dirty="0" err="1"/>
              <a:t>been</a:t>
            </a:r>
            <a:r>
              <a:rPr lang="cs-CZ" b="0" i="0" baseline="0" dirty="0"/>
              <a:t> </a:t>
            </a:r>
            <a:r>
              <a:rPr lang="cs-CZ" b="0" i="0" baseline="0" dirty="0" err="1"/>
              <a:t>driven</a:t>
            </a:r>
            <a:r>
              <a:rPr lang="cs-CZ" b="0" i="0" baseline="0" dirty="0"/>
              <a:t> by</a:t>
            </a:r>
          </a:p>
          <a:p>
            <a:pPr marL="1085850" lvl="2" indent="-171450">
              <a:buFont typeface="Arial" panose="020B0604020202020204" pitchFamily="34" charset="0"/>
              <a:buChar char="•"/>
            </a:pPr>
            <a:r>
              <a:rPr lang="cs-CZ" b="0" i="0" baseline="0" dirty="0" err="1"/>
              <a:t>growth</a:t>
            </a:r>
            <a:r>
              <a:rPr lang="cs-CZ" b="0" i="0" baseline="0" dirty="0"/>
              <a:t> of </a:t>
            </a:r>
            <a:r>
              <a:rPr lang="cs-CZ" b="0" i="0" baseline="0" dirty="0" err="1"/>
              <a:t>markups</a:t>
            </a:r>
            <a:r>
              <a:rPr lang="cs-CZ" b="0" i="0" baseline="0" dirty="0"/>
              <a:t> </a:t>
            </a:r>
            <a:r>
              <a:rPr lang="cs-CZ" b="0" i="0" baseline="0" dirty="0" err="1"/>
              <a:t>within</a:t>
            </a:r>
            <a:r>
              <a:rPr lang="cs-CZ" b="0" i="0" baseline="0" dirty="0"/>
              <a:t> </a:t>
            </a:r>
            <a:r>
              <a:rPr lang="cs-CZ" b="0" i="0" baseline="0" dirty="0" err="1"/>
              <a:t>firms</a:t>
            </a:r>
            <a:endParaRPr lang="cs-CZ" b="0" i="0" baseline="0" dirty="0"/>
          </a:p>
          <a:p>
            <a:pPr marL="1085850" lvl="2" indent="-171450">
              <a:buFont typeface="Arial" panose="020B0604020202020204" pitchFamily="34" charset="0"/>
              <a:buChar char="•"/>
            </a:pPr>
            <a:r>
              <a:rPr lang="cs-CZ" b="0" i="0" baseline="0" dirty="0" err="1"/>
              <a:t>new</a:t>
            </a:r>
            <a:r>
              <a:rPr lang="cs-CZ" b="0" i="0" baseline="0" dirty="0"/>
              <a:t> </a:t>
            </a:r>
            <a:r>
              <a:rPr lang="cs-CZ" b="0" i="0" baseline="0" dirty="0" err="1"/>
              <a:t>firms</a:t>
            </a:r>
            <a:r>
              <a:rPr lang="cs-CZ" b="0" i="0" baseline="0" dirty="0"/>
              <a:t> </a:t>
            </a:r>
            <a:r>
              <a:rPr lang="cs-CZ" b="0" i="0" baseline="0" dirty="0" err="1"/>
              <a:t>that</a:t>
            </a:r>
            <a:r>
              <a:rPr lang="cs-CZ" b="0" i="0" baseline="0" dirty="0"/>
              <a:t> </a:t>
            </a:r>
            <a:r>
              <a:rPr lang="cs-CZ" b="0" i="0" baseline="0" dirty="0" err="1"/>
              <a:t>have</a:t>
            </a:r>
            <a:r>
              <a:rPr lang="cs-CZ" b="0" i="0" baseline="0" dirty="0"/>
              <a:t> </a:t>
            </a:r>
            <a:r>
              <a:rPr lang="cs-CZ" b="0" i="0" baseline="0" dirty="0" err="1"/>
              <a:t>high</a:t>
            </a:r>
            <a:r>
              <a:rPr lang="cs-CZ" b="0" i="0" baseline="0" dirty="0"/>
              <a:t> </a:t>
            </a:r>
            <a:r>
              <a:rPr lang="cs-CZ" b="0" i="0" baseline="0" dirty="0" err="1"/>
              <a:t>markups</a:t>
            </a:r>
            <a:endParaRPr lang="cs-CZ" b="0" i="0" baseline="0" dirty="0"/>
          </a:p>
          <a:p>
            <a:pPr marL="1085850" lvl="2" indent="-171450">
              <a:buFont typeface="Arial" panose="020B0604020202020204" pitchFamily="34" charset="0"/>
              <a:buChar char="•"/>
            </a:pPr>
            <a:r>
              <a:rPr lang="cs-CZ" b="0" i="0" baseline="0" dirty="0" err="1"/>
              <a:t>reallocation</a:t>
            </a:r>
            <a:r>
              <a:rPr lang="cs-CZ" b="0" i="0" baseline="0" dirty="0"/>
              <a:t> of </a:t>
            </a:r>
            <a:r>
              <a:rPr lang="cs-CZ" b="0" i="0" baseline="0" dirty="0" err="1"/>
              <a:t>revenues</a:t>
            </a:r>
            <a:r>
              <a:rPr lang="cs-CZ" b="0" i="0" baseline="0" dirty="0"/>
              <a:t> to </a:t>
            </a:r>
            <a:r>
              <a:rPr lang="cs-CZ" b="0" i="0" baseline="0" dirty="0" err="1"/>
              <a:t>high-markup</a:t>
            </a:r>
            <a:r>
              <a:rPr lang="cs-CZ" b="0" i="0" baseline="0" dirty="0"/>
              <a:t> </a:t>
            </a:r>
            <a:r>
              <a:rPr lang="cs-CZ" b="0" i="0" baseline="0" dirty="0" err="1"/>
              <a:t>firms</a:t>
            </a:r>
            <a:endParaRPr lang="cs-CZ" b="0" i="0" baseline="0" dirty="0"/>
          </a:p>
          <a:p>
            <a:pPr marL="628650" lvl="1" indent="-171450">
              <a:buFont typeface="Arial" panose="020B0604020202020204" pitchFamily="34" charset="0"/>
              <a:buChar char="•"/>
            </a:pPr>
            <a:r>
              <a:rPr lang="cs-CZ" b="0" i="0" baseline="0" dirty="0"/>
              <a:t>The </a:t>
            </a:r>
            <a:r>
              <a:rPr lang="cs-CZ" b="0" i="0" baseline="0" dirty="0" err="1"/>
              <a:t>reallocation</a:t>
            </a:r>
            <a:r>
              <a:rPr lang="cs-CZ" b="0" i="0" baseline="0" dirty="0"/>
              <a:t> </a:t>
            </a:r>
            <a:r>
              <a:rPr lang="cs-CZ" b="0" i="0" baseline="0" dirty="0" err="1"/>
              <a:t>was</a:t>
            </a:r>
            <a:r>
              <a:rPr lang="cs-CZ" b="0" i="0" baseline="0" dirty="0"/>
              <a:t> most </a:t>
            </a:r>
            <a:r>
              <a:rPr lang="cs-CZ" b="0" i="0" baseline="0" dirty="0" err="1"/>
              <a:t>important</a:t>
            </a:r>
            <a:r>
              <a:rPr lang="cs-CZ" b="0" i="0" baseline="0" dirty="0"/>
              <a:t>, </a:t>
            </a:r>
            <a:r>
              <a:rPr lang="cs-CZ" b="0" i="0" baseline="0" dirty="0" err="1"/>
              <a:t>accounting</a:t>
            </a:r>
            <a:r>
              <a:rPr lang="cs-CZ" b="0" i="0" baseline="0" dirty="0"/>
              <a:t> </a:t>
            </a:r>
            <a:r>
              <a:rPr lang="cs-CZ" b="0" i="0" baseline="0" dirty="0" err="1"/>
              <a:t>for</a:t>
            </a:r>
            <a:r>
              <a:rPr lang="cs-CZ" b="0" i="0" baseline="0" dirty="0"/>
              <a:t> </a:t>
            </a:r>
            <a:r>
              <a:rPr lang="cs-CZ" b="0" i="0" baseline="0" dirty="0" err="1"/>
              <a:t>about</a:t>
            </a:r>
            <a:r>
              <a:rPr lang="cs-CZ" b="0" i="0" baseline="0" dirty="0"/>
              <a:t> 2/3 of the </a:t>
            </a:r>
            <a:r>
              <a:rPr lang="cs-CZ" b="0" i="0" baseline="0" dirty="0" err="1"/>
              <a:t>total</a:t>
            </a:r>
            <a:r>
              <a:rPr lang="cs-CZ" b="0" i="0" baseline="0" dirty="0"/>
              <a:t> </a:t>
            </a:r>
            <a:r>
              <a:rPr lang="cs-CZ" b="0" i="0" baseline="0" dirty="0" err="1"/>
              <a:t>increase</a:t>
            </a:r>
            <a:endParaRPr lang="cs-CZ" b="0" i="0" baseline="0" dirty="0"/>
          </a:p>
          <a:p>
            <a:pPr marL="1085850" lvl="2" indent="-171450">
              <a:buFont typeface="Arial" panose="020B0604020202020204" pitchFamily="34" charset="0"/>
              <a:buChar char="•"/>
            </a:pPr>
            <a:endParaRPr lang="cs-CZ" b="0" i="0" baseline="0" dirty="0"/>
          </a:p>
        </p:txBody>
      </p:sp>
      <p:sp>
        <p:nvSpPr>
          <p:cNvPr id="4" name="Slide Number Placeholder 3"/>
          <p:cNvSpPr>
            <a:spLocks noGrp="1"/>
          </p:cNvSpPr>
          <p:nvPr>
            <p:ph type="sldNum" sz="quarter" idx="5"/>
          </p:nvPr>
        </p:nvSpPr>
        <p:spPr/>
        <p:txBody>
          <a:bodyPr/>
          <a:lstStyle/>
          <a:p>
            <a:fld id="{AE049CD6-A172-4B8B-A1E7-6B85C1C77C42}" type="slidenum">
              <a:rPr lang="cs-CZ" smtClean="0"/>
              <a:t>68</a:t>
            </a:fld>
            <a:endParaRPr lang="cs-CZ"/>
          </a:p>
        </p:txBody>
      </p:sp>
    </p:spTree>
    <p:extLst>
      <p:ext uri="{BB962C8B-B14F-4D97-AF65-F5344CB8AC3E}">
        <p14:creationId xmlns:p14="http://schemas.microsoft.com/office/powerpoint/2010/main" val="26099265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85850" lvl="2" indent="-171450">
              <a:buFont typeface="Arial" panose="020B0604020202020204" pitchFamily="34" charset="0"/>
              <a:buChar char="•"/>
            </a:pPr>
            <a:endParaRPr lang="cs-CZ" b="0" i="0" baseline="0" dirty="0"/>
          </a:p>
        </p:txBody>
      </p:sp>
      <p:sp>
        <p:nvSpPr>
          <p:cNvPr id="4" name="Slide Number Placeholder 3"/>
          <p:cNvSpPr>
            <a:spLocks noGrp="1"/>
          </p:cNvSpPr>
          <p:nvPr>
            <p:ph type="sldNum" sz="quarter" idx="5"/>
          </p:nvPr>
        </p:nvSpPr>
        <p:spPr/>
        <p:txBody>
          <a:bodyPr/>
          <a:lstStyle/>
          <a:p>
            <a:fld id="{AE049CD6-A172-4B8B-A1E7-6B85C1C77C42}" type="slidenum">
              <a:rPr lang="cs-CZ" smtClean="0"/>
              <a:t>69</a:t>
            </a:fld>
            <a:endParaRPr lang="cs-CZ"/>
          </a:p>
        </p:txBody>
      </p:sp>
    </p:spTree>
    <p:extLst>
      <p:ext uri="{BB962C8B-B14F-4D97-AF65-F5344CB8AC3E}">
        <p14:creationId xmlns:p14="http://schemas.microsoft.com/office/powerpoint/2010/main" val="3978299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cs-CZ" sz="1800" b="0" i="0" u="none" strike="noStrike" kern="1200" baseline="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7</a:t>
            </a:fld>
            <a:endParaRPr lang="cs-CZ"/>
          </a:p>
        </p:txBody>
      </p:sp>
    </p:spTree>
    <p:extLst>
      <p:ext uri="{BB962C8B-B14F-4D97-AF65-F5344CB8AC3E}">
        <p14:creationId xmlns:p14="http://schemas.microsoft.com/office/powerpoint/2010/main" val="85723269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cs-CZ" baseline="0" dirty="0"/>
              <a:t>The </a:t>
            </a:r>
            <a:r>
              <a:rPr lang="cs-CZ" baseline="0" dirty="0" err="1"/>
              <a:t>causes</a:t>
            </a:r>
            <a:r>
              <a:rPr lang="cs-CZ" baseline="0" dirty="0"/>
              <a:t> of these </a:t>
            </a:r>
            <a:r>
              <a:rPr lang="cs-CZ" baseline="0" dirty="0" err="1"/>
              <a:t>trends</a:t>
            </a:r>
            <a:r>
              <a:rPr lang="cs-CZ" baseline="0" dirty="0"/>
              <a:t> are </a:t>
            </a:r>
            <a:r>
              <a:rPr lang="cs-CZ" baseline="0" dirty="0" err="1"/>
              <a:t>subject</a:t>
            </a:r>
            <a:r>
              <a:rPr lang="cs-CZ" baseline="0" dirty="0"/>
              <a:t> to </a:t>
            </a:r>
            <a:r>
              <a:rPr lang="cs-CZ" baseline="0" dirty="0" err="1"/>
              <a:t>active</a:t>
            </a:r>
            <a:r>
              <a:rPr lang="cs-CZ" baseline="0" dirty="0"/>
              <a:t> </a:t>
            </a:r>
            <a:r>
              <a:rPr lang="cs-CZ" baseline="0" dirty="0" err="1"/>
              <a:t>research</a:t>
            </a:r>
            <a:endParaRPr lang="cs-CZ" baseline="0" dirty="0"/>
          </a:p>
          <a:p>
            <a:pPr marL="171450" indent="-171450">
              <a:buFont typeface="Arial" panose="020B0604020202020204" pitchFamily="34" charset="0"/>
              <a:buChar char="•"/>
            </a:pPr>
            <a:r>
              <a:rPr lang="cs-CZ" baseline="0" dirty="0" err="1"/>
              <a:t>Increase</a:t>
            </a:r>
            <a:r>
              <a:rPr lang="cs-CZ" baseline="0" dirty="0"/>
              <a:t> in </a:t>
            </a:r>
            <a:r>
              <a:rPr lang="cs-CZ" baseline="0" dirty="0" err="1"/>
              <a:t>overheads</a:t>
            </a:r>
            <a:endParaRPr lang="cs-CZ" baseline="0" dirty="0"/>
          </a:p>
          <a:p>
            <a:pPr marL="628650" lvl="1" indent="-171450">
              <a:buFont typeface="Arial" panose="020B0604020202020204" pitchFamily="34" charset="0"/>
              <a:buChar char="•"/>
            </a:pPr>
            <a:r>
              <a:rPr lang="cs-CZ" baseline="0"/>
              <a:t>markups defined </a:t>
            </a:r>
            <a:r>
              <a:rPr lang="cs-CZ" baseline="0" dirty="0"/>
              <a:t>as </a:t>
            </a:r>
            <a:r>
              <a:rPr lang="cs-CZ" baseline="0" dirty="0" err="1"/>
              <a:t>price</a:t>
            </a:r>
            <a:r>
              <a:rPr lang="cs-CZ" baseline="0" dirty="0"/>
              <a:t> </a:t>
            </a:r>
            <a:r>
              <a:rPr lang="cs-CZ" baseline="0" dirty="0" err="1"/>
              <a:t>relative</a:t>
            </a:r>
            <a:r>
              <a:rPr lang="cs-CZ" baseline="0" dirty="0"/>
              <a:t> to </a:t>
            </a:r>
            <a:r>
              <a:rPr lang="cs-CZ" u="sng" baseline="0" dirty="0" err="1"/>
              <a:t>marginal</a:t>
            </a:r>
            <a:r>
              <a:rPr lang="cs-CZ" baseline="0" dirty="0"/>
              <a:t> </a:t>
            </a:r>
            <a:r>
              <a:rPr lang="cs-CZ" baseline="0" dirty="0" err="1"/>
              <a:t>costs</a:t>
            </a:r>
            <a:endParaRPr lang="cs-CZ" baseline="0" dirty="0"/>
          </a:p>
          <a:p>
            <a:pPr marL="628650" lvl="1" indent="-171450">
              <a:buFont typeface="Arial" panose="020B0604020202020204" pitchFamily="34" charset="0"/>
              <a:buChar char="•"/>
            </a:pPr>
            <a:r>
              <a:rPr lang="cs-CZ" baseline="0" dirty="0" err="1"/>
              <a:t>profits</a:t>
            </a:r>
            <a:r>
              <a:rPr lang="cs-CZ" baseline="0" dirty="0"/>
              <a:t> </a:t>
            </a:r>
            <a:r>
              <a:rPr lang="cs-CZ" baseline="0" dirty="0" err="1"/>
              <a:t>also</a:t>
            </a:r>
            <a:r>
              <a:rPr lang="cs-CZ" baseline="0" dirty="0"/>
              <a:t> </a:t>
            </a:r>
            <a:r>
              <a:rPr lang="cs-CZ" baseline="0" dirty="0" err="1"/>
              <a:t>depend</a:t>
            </a:r>
            <a:r>
              <a:rPr lang="cs-CZ" baseline="0" dirty="0"/>
              <a:t> on </a:t>
            </a:r>
            <a:r>
              <a:rPr lang="cs-CZ" baseline="0" dirty="0" err="1"/>
              <a:t>fixed</a:t>
            </a:r>
            <a:r>
              <a:rPr lang="cs-CZ" baseline="0" dirty="0"/>
              <a:t> </a:t>
            </a:r>
            <a:r>
              <a:rPr lang="cs-CZ" baseline="0" dirty="0" err="1"/>
              <a:t>costs</a:t>
            </a:r>
            <a:r>
              <a:rPr lang="cs-CZ" baseline="0" dirty="0"/>
              <a:t>, </a:t>
            </a:r>
            <a:r>
              <a:rPr lang="cs-CZ" baseline="0" dirty="0" err="1"/>
              <a:t>i.e</a:t>
            </a:r>
            <a:r>
              <a:rPr lang="cs-CZ" baseline="0" dirty="0"/>
              <a:t>. </a:t>
            </a:r>
            <a:r>
              <a:rPr lang="cs-CZ" baseline="0" dirty="0" err="1"/>
              <a:t>overheads</a:t>
            </a:r>
            <a:endParaRPr lang="cs-CZ" baseline="0" dirty="0"/>
          </a:p>
          <a:p>
            <a:pPr marL="628650" lvl="1" indent="-171450">
              <a:buFont typeface="Arial" panose="020B0604020202020204" pitchFamily="34" charset="0"/>
              <a:buChar char="•"/>
            </a:pPr>
            <a:r>
              <a:rPr lang="cs-CZ" baseline="0" dirty="0" err="1"/>
              <a:t>if</a:t>
            </a:r>
            <a:r>
              <a:rPr lang="cs-CZ" baseline="0" dirty="0"/>
              <a:t> </a:t>
            </a:r>
            <a:r>
              <a:rPr lang="cs-CZ" baseline="0" dirty="0" err="1"/>
              <a:t>cost-structure</a:t>
            </a:r>
            <a:r>
              <a:rPr lang="cs-CZ" baseline="0" dirty="0"/>
              <a:t> </a:t>
            </a:r>
            <a:r>
              <a:rPr lang="cs-CZ" baseline="0" dirty="0" err="1"/>
              <a:t>changes</a:t>
            </a:r>
            <a:r>
              <a:rPr lang="cs-CZ" baseline="0" dirty="0"/>
              <a:t>, </a:t>
            </a:r>
            <a:r>
              <a:rPr lang="cs-CZ" baseline="0" dirty="0" err="1"/>
              <a:t>firms</a:t>
            </a:r>
            <a:r>
              <a:rPr lang="cs-CZ" baseline="0" dirty="0"/>
              <a:t> </a:t>
            </a:r>
            <a:r>
              <a:rPr lang="cs-CZ" baseline="0" dirty="0" err="1"/>
              <a:t>might</a:t>
            </a:r>
            <a:r>
              <a:rPr lang="cs-CZ" baseline="0" dirty="0"/>
              <a:t> </a:t>
            </a:r>
            <a:r>
              <a:rPr lang="cs-CZ" baseline="0" dirty="0" err="1"/>
              <a:t>need</a:t>
            </a:r>
            <a:r>
              <a:rPr lang="cs-CZ" baseline="0" dirty="0"/>
              <a:t> </a:t>
            </a:r>
            <a:r>
              <a:rPr lang="cs-CZ" baseline="0" dirty="0" err="1"/>
              <a:t>higher</a:t>
            </a:r>
            <a:r>
              <a:rPr lang="cs-CZ" baseline="0" dirty="0"/>
              <a:t> </a:t>
            </a:r>
            <a:r>
              <a:rPr lang="cs-CZ" baseline="0" dirty="0" err="1"/>
              <a:t>markups</a:t>
            </a:r>
            <a:r>
              <a:rPr lang="cs-CZ" baseline="0" dirty="0"/>
              <a:t> to </a:t>
            </a:r>
            <a:r>
              <a:rPr lang="cs-CZ" baseline="0" dirty="0" err="1"/>
              <a:t>cover</a:t>
            </a:r>
            <a:r>
              <a:rPr lang="cs-CZ" baseline="0" dirty="0"/>
              <a:t> </a:t>
            </a:r>
            <a:r>
              <a:rPr lang="cs-CZ" baseline="0" dirty="0" err="1"/>
              <a:t>higher</a:t>
            </a:r>
            <a:r>
              <a:rPr lang="cs-CZ" baseline="0" dirty="0"/>
              <a:t> </a:t>
            </a:r>
            <a:r>
              <a:rPr lang="cs-CZ" baseline="0" dirty="0" err="1"/>
              <a:t>overheads</a:t>
            </a:r>
            <a:endParaRPr lang="cs-CZ" baseline="0" dirty="0"/>
          </a:p>
          <a:p>
            <a:pPr marL="628650" lvl="1" indent="-171450">
              <a:buFont typeface="Arial" panose="020B0604020202020204" pitchFamily="34" charset="0"/>
              <a:buChar char="•"/>
            </a:pPr>
            <a:r>
              <a:rPr lang="cs-CZ" baseline="0" dirty="0" err="1"/>
              <a:t>overheads</a:t>
            </a:r>
            <a:r>
              <a:rPr lang="cs-CZ" baseline="0" dirty="0"/>
              <a:t> </a:t>
            </a:r>
            <a:r>
              <a:rPr lang="cs-CZ" baseline="0" dirty="0" err="1"/>
              <a:t>increased</a:t>
            </a:r>
            <a:r>
              <a:rPr lang="cs-CZ" baseline="0" dirty="0"/>
              <a:t> but </a:t>
            </a:r>
            <a:r>
              <a:rPr lang="cs-CZ" baseline="0" dirty="0" err="1"/>
              <a:t>less</a:t>
            </a:r>
            <a:r>
              <a:rPr lang="cs-CZ" baseline="0" dirty="0"/>
              <a:t> </a:t>
            </a:r>
            <a:r>
              <a:rPr lang="cs-CZ" baseline="0" dirty="0" err="1"/>
              <a:t>than</a:t>
            </a:r>
            <a:r>
              <a:rPr lang="cs-CZ" baseline="0" dirty="0"/>
              <a:t> </a:t>
            </a:r>
            <a:r>
              <a:rPr lang="cs-CZ" baseline="0" dirty="0" err="1"/>
              <a:t>markups</a:t>
            </a:r>
            <a:endParaRPr lang="cs-CZ" baseline="0" dirty="0"/>
          </a:p>
          <a:p>
            <a:pPr marL="1085850" lvl="2" indent="-171450">
              <a:buFont typeface="Arial" panose="020B0604020202020204" pitchFamily="34" charset="0"/>
              <a:buChar char="•"/>
            </a:pPr>
            <a:r>
              <a:rPr lang="cs-CZ" baseline="0" dirty="0">
                <a:sym typeface="Wingdings" panose="05000000000000000000" pitchFamily="2" charset="2"/>
              </a:rPr>
              <a:t> </a:t>
            </a:r>
            <a:r>
              <a:rPr lang="cs-CZ" baseline="0" dirty="0" err="1">
                <a:sym typeface="Wingdings" panose="05000000000000000000" pitchFamily="2" charset="2"/>
              </a:rPr>
              <a:t>overheads</a:t>
            </a:r>
            <a:r>
              <a:rPr lang="cs-CZ" baseline="0" dirty="0">
                <a:sym typeface="Wingdings" panose="05000000000000000000" pitchFamily="2" charset="2"/>
              </a:rPr>
              <a:t> </a:t>
            </a:r>
            <a:r>
              <a:rPr lang="cs-CZ" baseline="0" dirty="0" err="1"/>
              <a:t>seem</a:t>
            </a:r>
            <a:r>
              <a:rPr lang="cs-CZ" baseline="0" dirty="0"/>
              <a:t> to </a:t>
            </a:r>
            <a:r>
              <a:rPr lang="cs-CZ" baseline="0" dirty="0" err="1"/>
              <a:t>be</a:t>
            </a:r>
            <a:r>
              <a:rPr lang="cs-CZ" baseline="0" dirty="0"/>
              <a:t> a part of the </a:t>
            </a:r>
            <a:r>
              <a:rPr lang="cs-CZ" baseline="0" dirty="0" err="1"/>
              <a:t>explanation</a:t>
            </a:r>
            <a:r>
              <a:rPr lang="cs-CZ" baseline="0" dirty="0"/>
              <a:t> but not a full </a:t>
            </a:r>
            <a:r>
              <a:rPr lang="cs-CZ" baseline="0" dirty="0" err="1"/>
              <a:t>explanation</a:t>
            </a:r>
            <a:r>
              <a:rPr lang="cs-CZ" baseline="0" dirty="0"/>
              <a:t> </a:t>
            </a:r>
          </a:p>
          <a:p>
            <a:pPr marL="1085850" lvl="2" indent="-171450">
              <a:buFont typeface="Arial" panose="020B0604020202020204" pitchFamily="34" charset="0"/>
              <a:buChar char="•"/>
            </a:pPr>
            <a:r>
              <a:rPr lang="cs-CZ" baseline="0" dirty="0">
                <a:sym typeface="Wingdings" panose="05000000000000000000" pitchFamily="2" charset="2"/>
              </a:rPr>
              <a:t> </a:t>
            </a:r>
            <a:r>
              <a:rPr lang="cs-CZ" baseline="0" dirty="0" err="1">
                <a:sym typeface="Wingdings" panose="05000000000000000000" pitchFamily="2" charset="2"/>
              </a:rPr>
              <a:t>profits</a:t>
            </a:r>
            <a:r>
              <a:rPr lang="cs-CZ" baseline="0" dirty="0">
                <a:sym typeface="Wingdings" panose="05000000000000000000" pitchFamily="2" charset="2"/>
              </a:rPr>
              <a:t> </a:t>
            </a:r>
            <a:r>
              <a:rPr lang="cs-CZ" baseline="0" dirty="0" err="1">
                <a:sym typeface="Wingdings" panose="05000000000000000000" pitchFamily="2" charset="2"/>
              </a:rPr>
              <a:t>also</a:t>
            </a:r>
            <a:r>
              <a:rPr lang="cs-CZ" baseline="0" dirty="0">
                <a:sym typeface="Wingdings" panose="05000000000000000000" pitchFamily="2" charset="2"/>
              </a:rPr>
              <a:t> </a:t>
            </a:r>
            <a:r>
              <a:rPr lang="cs-CZ" baseline="0" dirty="0" err="1">
                <a:sym typeface="Wingdings" panose="05000000000000000000" pitchFamily="2" charset="2"/>
              </a:rPr>
              <a:t>increased</a:t>
            </a:r>
            <a:endParaRPr lang="cs-CZ" baseline="0" dirty="0">
              <a:sym typeface="Wingdings" panose="05000000000000000000" pitchFamily="2" charset="2"/>
            </a:endParaRPr>
          </a:p>
          <a:p>
            <a:pPr marL="171450" lvl="0" indent="-171450">
              <a:buFont typeface="Arial" panose="020B0604020202020204" pitchFamily="34" charset="0"/>
              <a:buChar char="•"/>
            </a:pPr>
            <a:r>
              <a:rPr lang="cs-CZ" baseline="0" dirty="0" err="1">
                <a:sym typeface="Wingdings" panose="05000000000000000000" pitchFamily="2" charset="2"/>
              </a:rPr>
              <a:t>Weakening</a:t>
            </a:r>
            <a:r>
              <a:rPr lang="cs-CZ" baseline="0" dirty="0">
                <a:sym typeface="Wingdings" panose="05000000000000000000" pitchFamily="2" charset="2"/>
              </a:rPr>
              <a:t> </a:t>
            </a:r>
            <a:r>
              <a:rPr lang="cs-CZ" baseline="0" dirty="0" err="1">
                <a:sym typeface="Wingdings" panose="05000000000000000000" pitchFamily="2" charset="2"/>
              </a:rPr>
              <a:t>competition</a:t>
            </a:r>
            <a:endParaRPr lang="cs-CZ" baseline="0" dirty="0">
              <a:sym typeface="Wingdings" panose="05000000000000000000" pitchFamily="2" charset="2"/>
            </a:endParaRPr>
          </a:p>
          <a:p>
            <a:pPr marL="171450" lvl="0" indent="-171450">
              <a:buFont typeface="Arial" panose="020B0604020202020204" pitchFamily="34" charset="0"/>
              <a:buChar char="•"/>
            </a:pPr>
            <a:r>
              <a:rPr lang="cs-CZ" baseline="0" dirty="0" err="1">
                <a:sym typeface="Wingdings" panose="05000000000000000000" pitchFamily="2" charset="2"/>
              </a:rPr>
              <a:t>Strengthening</a:t>
            </a:r>
            <a:r>
              <a:rPr lang="cs-CZ" baseline="0" dirty="0">
                <a:sym typeface="Wingdings" panose="05000000000000000000" pitchFamily="2" charset="2"/>
              </a:rPr>
              <a:t> </a:t>
            </a:r>
            <a:r>
              <a:rPr lang="cs-CZ" baseline="0" dirty="0" err="1">
                <a:sym typeface="Wingdings" panose="05000000000000000000" pitchFamily="2" charset="2"/>
              </a:rPr>
              <a:t>competition</a:t>
            </a:r>
            <a:r>
              <a:rPr lang="cs-CZ" baseline="0" dirty="0">
                <a:sym typeface="Wingdings" panose="05000000000000000000" pitchFamily="2" charset="2"/>
              </a:rPr>
              <a:t> (!)</a:t>
            </a:r>
          </a:p>
          <a:p>
            <a:pPr marL="628650" lvl="1" indent="-171450">
              <a:buFont typeface="Arial" panose="020B0604020202020204" pitchFamily="34" charset="0"/>
              <a:buChar char="•"/>
            </a:pPr>
            <a:r>
              <a:rPr lang="cs-CZ" baseline="0" dirty="0" err="1">
                <a:sym typeface="Wingdings" panose="05000000000000000000" pitchFamily="2" charset="2"/>
              </a:rPr>
              <a:t>remember</a:t>
            </a:r>
            <a:r>
              <a:rPr lang="cs-CZ" baseline="0" dirty="0">
                <a:sym typeface="Wingdings" panose="05000000000000000000" pitchFamily="2" charset="2"/>
              </a:rPr>
              <a:t> </a:t>
            </a:r>
            <a:r>
              <a:rPr lang="cs-CZ" baseline="0" dirty="0" err="1">
                <a:sym typeface="Wingdings" panose="05000000000000000000" pitchFamily="2" charset="2"/>
              </a:rPr>
              <a:t>that</a:t>
            </a:r>
            <a:r>
              <a:rPr lang="cs-CZ" baseline="0" dirty="0">
                <a:sym typeface="Wingdings" panose="05000000000000000000" pitchFamily="2" charset="2"/>
              </a:rPr>
              <a:t> most of the </a:t>
            </a:r>
            <a:r>
              <a:rPr lang="cs-CZ" baseline="0" dirty="0" err="1">
                <a:sym typeface="Wingdings" panose="05000000000000000000" pitchFamily="2" charset="2"/>
              </a:rPr>
              <a:t>increase</a:t>
            </a:r>
            <a:r>
              <a:rPr lang="cs-CZ" baseline="0" dirty="0">
                <a:sym typeface="Wingdings" panose="05000000000000000000" pitchFamily="2" charset="2"/>
              </a:rPr>
              <a:t> </a:t>
            </a:r>
            <a:r>
              <a:rPr lang="cs-CZ" baseline="0" dirty="0" err="1">
                <a:sym typeface="Wingdings" panose="05000000000000000000" pitchFamily="2" charset="2"/>
              </a:rPr>
              <a:t>comes</a:t>
            </a:r>
            <a:r>
              <a:rPr lang="cs-CZ" baseline="0" dirty="0">
                <a:sym typeface="Wingdings" panose="05000000000000000000" pitchFamily="2" charset="2"/>
              </a:rPr>
              <a:t> </a:t>
            </a:r>
            <a:r>
              <a:rPr lang="cs-CZ" baseline="0" dirty="0" err="1">
                <a:sym typeface="Wingdings" panose="05000000000000000000" pitchFamily="2" charset="2"/>
              </a:rPr>
              <a:t>from</a:t>
            </a:r>
            <a:r>
              <a:rPr lang="cs-CZ" baseline="0" dirty="0">
                <a:sym typeface="Wingdings" panose="05000000000000000000" pitchFamily="2" charset="2"/>
              </a:rPr>
              <a:t> </a:t>
            </a:r>
            <a:r>
              <a:rPr lang="cs-CZ" baseline="0" dirty="0" err="1">
                <a:sym typeface="Wingdings" panose="05000000000000000000" pitchFamily="2" charset="2"/>
              </a:rPr>
              <a:t>reallocation</a:t>
            </a:r>
            <a:r>
              <a:rPr lang="cs-CZ" baseline="0" dirty="0">
                <a:sym typeface="Wingdings" panose="05000000000000000000" pitchFamily="2" charset="2"/>
              </a:rPr>
              <a:t> </a:t>
            </a:r>
            <a:r>
              <a:rPr lang="cs-CZ" baseline="0" dirty="0" err="1">
                <a:sym typeface="Wingdings" panose="05000000000000000000" pitchFamily="2" charset="2"/>
              </a:rPr>
              <a:t>towards</a:t>
            </a:r>
            <a:r>
              <a:rPr lang="cs-CZ" baseline="0" dirty="0">
                <a:sym typeface="Wingdings" panose="05000000000000000000" pitchFamily="2" charset="2"/>
              </a:rPr>
              <a:t> </a:t>
            </a:r>
            <a:r>
              <a:rPr lang="cs-CZ" baseline="0" dirty="0" err="1">
                <a:sym typeface="Wingdings" panose="05000000000000000000" pitchFamily="2" charset="2"/>
              </a:rPr>
              <a:t>high-markup</a:t>
            </a:r>
            <a:r>
              <a:rPr lang="cs-CZ" baseline="0" dirty="0">
                <a:sym typeface="Wingdings" panose="05000000000000000000" pitchFamily="2" charset="2"/>
              </a:rPr>
              <a:t> </a:t>
            </a:r>
            <a:r>
              <a:rPr lang="cs-CZ" baseline="0" dirty="0" err="1">
                <a:sym typeface="Wingdings" panose="05000000000000000000" pitchFamily="2" charset="2"/>
              </a:rPr>
              <a:t>firms</a:t>
            </a:r>
            <a:endParaRPr lang="cs-CZ" baseline="0" dirty="0">
              <a:sym typeface="Wingdings" panose="05000000000000000000" pitchFamily="2" charset="2"/>
            </a:endParaRPr>
          </a:p>
          <a:p>
            <a:pPr marL="628650" lvl="1" indent="-171450">
              <a:buFont typeface="Arial" panose="020B0604020202020204" pitchFamily="34" charset="0"/>
              <a:buChar char="•"/>
            </a:pPr>
            <a:r>
              <a:rPr lang="cs-CZ" baseline="0" dirty="0" err="1">
                <a:sym typeface="Wingdings" panose="05000000000000000000" pitchFamily="2" charset="2"/>
              </a:rPr>
              <a:t>high-markup</a:t>
            </a:r>
            <a:r>
              <a:rPr lang="cs-CZ" baseline="0" dirty="0">
                <a:sym typeface="Wingdings" panose="05000000000000000000" pitchFamily="2" charset="2"/>
              </a:rPr>
              <a:t> </a:t>
            </a:r>
            <a:r>
              <a:rPr lang="cs-CZ" baseline="0" dirty="0" err="1">
                <a:sym typeface="Wingdings" panose="05000000000000000000" pitchFamily="2" charset="2"/>
              </a:rPr>
              <a:t>firms</a:t>
            </a:r>
            <a:r>
              <a:rPr lang="cs-CZ" baseline="0" dirty="0">
                <a:sym typeface="Wingdings" panose="05000000000000000000" pitchFamily="2" charset="2"/>
              </a:rPr>
              <a:t> </a:t>
            </a:r>
            <a:r>
              <a:rPr lang="cs-CZ" baseline="0" dirty="0" err="1">
                <a:sym typeface="Wingdings" panose="05000000000000000000" pitchFamily="2" charset="2"/>
              </a:rPr>
              <a:t>might</a:t>
            </a:r>
            <a:r>
              <a:rPr lang="cs-CZ" baseline="0" dirty="0">
                <a:sym typeface="Wingdings" panose="05000000000000000000" pitchFamily="2" charset="2"/>
              </a:rPr>
              <a:t> </a:t>
            </a:r>
            <a:r>
              <a:rPr lang="cs-CZ" baseline="0" dirty="0" err="1">
                <a:sym typeface="Wingdings" panose="05000000000000000000" pitchFamily="2" charset="2"/>
              </a:rPr>
              <a:t>also</a:t>
            </a:r>
            <a:r>
              <a:rPr lang="cs-CZ" baseline="0" dirty="0">
                <a:sym typeface="Wingdings" panose="05000000000000000000" pitchFamily="2" charset="2"/>
              </a:rPr>
              <a:t> </a:t>
            </a:r>
            <a:r>
              <a:rPr lang="cs-CZ" baseline="0" dirty="0" err="1">
                <a:sym typeface="Wingdings" panose="05000000000000000000" pitchFamily="2" charset="2"/>
              </a:rPr>
              <a:t>be</a:t>
            </a:r>
            <a:r>
              <a:rPr lang="cs-CZ" baseline="0" dirty="0">
                <a:sym typeface="Wingdings" panose="05000000000000000000" pitchFamily="2" charset="2"/>
              </a:rPr>
              <a:t> </a:t>
            </a:r>
            <a:r>
              <a:rPr lang="cs-CZ" baseline="0" dirty="0" err="1">
                <a:sym typeface="Wingdings" panose="05000000000000000000" pitchFamily="2" charset="2"/>
              </a:rPr>
              <a:t>highly</a:t>
            </a:r>
            <a:r>
              <a:rPr lang="cs-CZ" baseline="0" dirty="0">
                <a:sym typeface="Wingdings" panose="05000000000000000000" pitchFamily="2" charset="2"/>
              </a:rPr>
              <a:t> </a:t>
            </a:r>
            <a:r>
              <a:rPr lang="cs-CZ" baseline="0" dirty="0" err="1">
                <a:sym typeface="Wingdings" panose="05000000000000000000" pitchFamily="2" charset="2"/>
              </a:rPr>
              <a:t>productive</a:t>
            </a:r>
            <a:r>
              <a:rPr lang="cs-CZ" baseline="0" dirty="0">
                <a:sym typeface="Wingdings" panose="05000000000000000000" pitchFamily="2" charset="2"/>
              </a:rPr>
              <a:t>, </a:t>
            </a:r>
            <a:r>
              <a:rPr lang="cs-CZ" baseline="0" dirty="0" err="1">
                <a:sym typeface="Wingdings" panose="05000000000000000000" pitchFamily="2" charset="2"/>
              </a:rPr>
              <a:t>high-quality</a:t>
            </a:r>
            <a:r>
              <a:rPr lang="cs-CZ" baseline="0" dirty="0">
                <a:sym typeface="Wingdings" panose="05000000000000000000" pitchFamily="2" charset="2"/>
              </a:rPr>
              <a:t>, </a:t>
            </a:r>
            <a:r>
              <a:rPr lang="cs-CZ" baseline="0" dirty="0" err="1">
                <a:sym typeface="Wingdings" panose="05000000000000000000" pitchFamily="2" charset="2"/>
              </a:rPr>
              <a:t>innovative</a:t>
            </a:r>
            <a:r>
              <a:rPr lang="cs-CZ" baseline="0" dirty="0">
                <a:sym typeface="Wingdings" panose="05000000000000000000" pitchFamily="2" charset="2"/>
              </a:rPr>
              <a:t> </a:t>
            </a:r>
            <a:r>
              <a:rPr lang="cs-CZ" baseline="0" dirty="0" err="1">
                <a:sym typeface="Wingdings" panose="05000000000000000000" pitchFamily="2" charset="2"/>
              </a:rPr>
              <a:t>firms</a:t>
            </a:r>
            <a:endParaRPr lang="cs-CZ" baseline="0" dirty="0">
              <a:sym typeface="Wingdings" panose="05000000000000000000" pitchFamily="2" charset="2"/>
            </a:endParaRPr>
          </a:p>
          <a:p>
            <a:pPr marL="628650" lvl="1" indent="-171450">
              <a:buFont typeface="Arial" panose="020B0604020202020204" pitchFamily="34" charset="0"/>
              <a:buChar char="•"/>
            </a:pPr>
            <a:r>
              <a:rPr lang="cs-CZ" baseline="0" dirty="0" err="1">
                <a:sym typeface="Wingdings" panose="05000000000000000000" pitchFamily="2" charset="2"/>
              </a:rPr>
              <a:t>globalization</a:t>
            </a:r>
            <a:r>
              <a:rPr lang="cs-CZ" baseline="0" dirty="0">
                <a:sym typeface="Wingdings" panose="05000000000000000000" pitchFamily="2" charset="2"/>
              </a:rPr>
              <a:t> (</a:t>
            </a:r>
            <a:r>
              <a:rPr lang="cs-CZ" baseline="0" dirty="0" err="1">
                <a:sym typeface="Wingdings" panose="05000000000000000000" pitchFamily="2" charset="2"/>
              </a:rPr>
              <a:t>particularly</a:t>
            </a:r>
            <a:r>
              <a:rPr lang="cs-CZ" baseline="0" dirty="0">
                <a:sym typeface="Wingdings" panose="05000000000000000000" pitchFamily="2" charset="2"/>
              </a:rPr>
              <a:t> in </a:t>
            </a:r>
            <a:r>
              <a:rPr lang="cs-CZ" baseline="0" dirty="0" err="1">
                <a:sym typeface="Wingdings" panose="05000000000000000000" pitchFamily="2" charset="2"/>
              </a:rPr>
              <a:t>manufacturing</a:t>
            </a:r>
            <a:r>
              <a:rPr lang="cs-CZ" baseline="0" dirty="0">
                <a:sym typeface="Wingdings" panose="05000000000000000000" pitchFamily="2" charset="2"/>
              </a:rPr>
              <a:t>) </a:t>
            </a:r>
            <a:r>
              <a:rPr lang="cs-CZ" baseline="0" dirty="0" err="1">
                <a:sym typeface="Wingdings" panose="05000000000000000000" pitchFamily="2" charset="2"/>
              </a:rPr>
              <a:t>or</a:t>
            </a:r>
            <a:r>
              <a:rPr lang="cs-CZ" baseline="0" dirty="0">
                <a:sym typeface="Wingdings" panose="05000000000000000000" pitchFamily="2" charset="2"/>
              </a:rPr>
              <a:t> </a:t>
            </a:r>
            <a:r>
              <a:rPr lang="cs-CZ" baseline="0" dirty="0" err="1">
                <a:sym typeface="Wingdings" panose="05000000000000000000" pitchFamily="2" charset="2"/>
              </a:rPr>
              <a:t>technological</a:t>
            </a:r>
            <a:r>
              <a:rPr lang="cs-CZ" baseline="0" dirty="0">
                <a:sym typeface="Wingdings" panose="05000000000000000000" pitchFamily="2" charset="2"/>
              </a:rPr>
              <a:t> </a:t>
            </a:r>
            <a:r>
              <a:rPr lang="cs-CZ" baseline="0" dirty="0" err="1">
                <a:sym typeface="Wingdings" panose="05000000000000000000" pitchFamily="2" charset="2"/>
              </a:rPr>
              <a:t>change</a:t>
            </a:r>
            <a:r>
              <a:rPr lang="cs-CZ" baseline="0" dirty="0">
                <a:sym typeface="Wingdings" panose="05000000000000000000" pitchFamily="2" charset="2"/>
              </a:rPr>
              <a:t> (</a:t>
            </a:r>
            <a:r>
              <a:rPr lang="cs-CZ" baseline="0" dirty="0" err="1">
                <a:sym typeface="Wingdings" panose="05000000000000000000" pitchFamily="2" charset="2"/>
              </a:rPr>
              <a:t>e.g</a:t>
            </a:r>
            <a:r>
              <a:rPr lang="cs-CZ" baseline="0" dirty="0">
                <a:sym typeface="Wingdings" panose="05000000000000000000" pitchFamily="2" charset="2"/>
              </a:rPr>
              <a:t>. in </a:t>
            </a:r>
            <a:r>
              <a:rPr lang="cs-CZ" baseline="0" dirty="0" err="1">
                <a:sym typeface="Wingdings" panose="05000000000000000000" pitchFamily="2" charset="2"/>
              </a:rPr>
              <a:t>tech</a:t>
            </a:r>
            <a:r>
              <a:rPr lang="cs-CZ" baseline="0" dirty="0">
                <a:sym typeface="Wingdings" panose="05000000000000000000" pitchFamily="2" charset="2"/>
              </a:rPr>
              <a:t>, retail) </a:t>
            </a:r>
            <a:r>
              <a:rPr lang="cs-CZ" baseline="0" dirty="0" err="1">
                <a:sym typeface="Wingdings" panose="05000000000000000000" pitchFamily="2" charset="2"/>
              </a:rPr>
              <a:t>might</a:t>
            </a:r>
            <a:r>
              <a:rPr lang="cs-CZ" baseline="0" dirty="0">
                <a:sym typeface="Wingdings" panose="05000000000000000000" pitchFamily="2" charset="2"/>
              </a:rPr>
              <a:t> </a:t>
            </a:r>
            <a:r>
              <a:rPr lang="cs-CZ" baseline="0" dirty="0" err="1">
                <a:sym typeface="Wingdings" panose="05000000000000000000" pitchFamily="2" charset="2"/>
              </a:rPr>
              <a:t>facilitate</a:t>
            </a:r>
            <a:r>
              <a:rPr lang="cs-CZ" baseline="0" dirty="0">
                <a:sym typeface="Wingdings" panose="05000000000000000000" pitchFamily="2" charset="2"/>
              </a:rPr>
              <a:t> </a:t>
            </a:r>
            <a:r>
              <a:rPr lang="cs-CZ" baseline="0" dirty="0" err="1">
                <a:sym typeface="Wingdings" panose="05000000000000000000" pitchFamily="2" charset="2"/>
              </a:rPr>
              <a:t>reallocation</a:t>
            </a:r>
            <a:r>
              <a:rPr lang="cs-CZ" baseline="0" dirty="0">
                <a:sym typeface="Wingdings" panose="05000000000000000000" pitchFamily="2" charset="2"/>
              </a:rPr>
              <a:t> of market </a:t>
            </a:r>
            <a:r>
              <a:rPr lang="cs-CZ" baseline="0" dirty="0" err="1">
                <a:sym typeface="Wingdings" panose="05000000000000000000" pitchFamily="2" charset="2"/>
              </a:rPr>
              <a:t>shares</a:t>
            </a:r>
            <a:r>
              <a:rPr lang="cs-CZ" baseline="0" dirty="0">
                <a:sym typeface="Wingdings" panose="05000000000000000000" pitchFamily="2" charset="2"/>
              </a:rPr>
              <a:t> to such </a:t>
            </a:r>
            <a:r>
              <a:rPr lang="cs-CZ" baseline="0" dirty="0" err="1">
                <a:sym typeface="Wingdings" panose="05000000000000000000" pitchFamily="2" charset="2"/>
              </a:rPr>
              <a:t>firms</a:t>
            </a:r>
            <a:r>
              <a:rPr lang="cs-CZ" baseline="0" dirty="0">
                <a:sym typeface="Wingdings" panose="05000000000000000000" pitchFamily="2" charset="2"/>
              </a:rPr>
              <a:t> (</a:t>
            </a:r>
            <a:r>
              <a:rPr lang="cs-CZ" baseline="0" dirty="0" err="1">
                <a:sym typeface="Wingdings" panose="05000000000000000000" pitchFamily="2" charset="2"/>
              </a:rPr>
              <a:t>winner-take-all</a:t>
            </a:r>
            <a:r>
              <a:rPr lang="cs-CZ" baseline="0" dirty="0">
                <a:sym typeface="Wingdings" panose="05000000000000000000" pitchFamily="2" charset="2"/>
              </a:rPr>
              <a:t> </a:t>
            </a:r>
            <a:r>
              <a:rPr lang="cs-CZ" baseline="0" dirty="0" err="1">
                <a:sym typeface="Wingdings" panose="05000000000000000000" pitchFamily="2" charset="2"/>
              </a:rPr>
              <a:t>dynamics</a:t>
            </a:r>
            <a:r>
              <a:rPr lang="cs-CZ" baseline="0" dirty="0">
                <a:sym typeface="Wingdings" panose="05000000000000000000" pitchFamily="2" charset="2"/>
              </a:rPr>
              <a:t>)</a:t>
            </a:r>
          </a:p>
          <a:p>
            <a:pPr marL="628650" lvl="1" indent="-171450">
              <a:buFont typeface="Arial" panose="020B0604020202020204" pitchFamily="34" charset="0"/>
              <a:buChar char="•"/>
            </a:pPr>
            <a:r>
              <a:rPr lang="cs-CZ" baseline="0" dirty="0">
                <a:sym typeface="Wingdings" panose="05000000000000000000" pitchFamily="2" charset="2"/>
              </a:rPr>
              <a:t>Autor, </a:t>
            </a:r>
            <a:r>
              <a:rPr lang="cs-CZ" baseline="0" dirty="0" err="1">
                <a:sym typeface="Wingdings" panose="05000000000000000000" pitchFamily="2" charset="2"/>
              </a:rPr>
              <a:t>Dorn</a:t>
            </a:r>
            <a:r>
              <a:rPr lang="cs-CZ" baseline="0" dirty="0">
                <a:sym typeface="Wingdings" panose="05000000000000000000" pitchFamily="2" charset="2"/>
              </a:rPr>
              <a:t>, </a:t>
            </a:r>
            <a:r>
              <a:rPr lang="cs-CZ" baseline="0" dirty="0" err="1">
                <a:sym typeface="Wingdings" panose="05000000000000000000" pitchFamily="2" charset="2"/>
              </a:rPr>
              <a:t>Katz</a:t>
            </a:r>
            <a:r>
              <a:rPr lang="cs-CZ" baseline="0" dirty="0">
                <a:sym typeface="Wingdings" panose="05000000000000000000" pitchFamily="2" charset="2"/>
              </a:rPr>
              <a:t>, </a:t>
            </a:r>
            <a:r>
              <a:rPr lang="cs-CZ" baseline="0" dirty="0" err="1">
                <a:sym typeface="Wingdings" panose="05000000000000000000" pitchFamily="2" charset="2"/>
              </a:rPr>
              <a:t>Patterson</a:t>
            </a:r>
            <a:r>
              <a:rPr lang="cs-CZ" baseline="0" dirty="0">
                <a:sym typeface="Wingdings" panose="05000000000000000000" pitchFamily="2" charset="2"/>
              </a:rPr>
              <a:t> and </a:t>
            </a:r>
            <a:r>
              <a:rPr lang="cs-CZ" baseline="0" dirty="0" err="1">
                <a:sym typeface="Wingdings" panose="05000000000000000000" pitchFamily="2" charset="2"/>
              </a:rPr>
              <a:t>Reenen</a:t>
            </a:r>
            <a:r>
              <a:rPr lang="cs-CZ" baseline="0" dirty="0">
                <a:sym typeface="Wingdings" panose="05000000000000000000" pitchFamily="2" charset="2"/>
              </a:rPr>
              <a:t> (QJE 2020) </a:t>
            </a:r>
            <a:r>
              <a:rPr lang="cs-CZ" baseline="0" dirty="0" err="1">
                <a:sym typeface="Wingdings" panose="05000000000000000000" pitchFamily="2" charset="2"/>
              </a:rPr>
              <a:t>document</a:t>
            </a:r>
            <a:r>
              <a:rPr lang="cs-CZ" baseline="0" dirty="0">
                <a:sym typeface="Wingdings" panose="05000000000000000000" pitchFamily="2" charset="2"/>
              </a:rPr>
              <a:t> </a:t>
            </a:r>
            <a:r>
              <a:rPr lang="cs-CZ" baseline="0" dirty="0" err="1">
                <a:sym typeface="Wingdings" panose="05000000000000000000" pitchFamily="2" charset="2"/>
              </a:rPr>
              <a:t>that</a:t>
            </a:r>
            <a:r>
              <a:rPr lang="cs-CZ" baseline="0" dirty="0">
                <a:sym typeface="Wingdings" panose="05000000000000000000" pitchFamily="2" charset="2"/>
              </a:rPr>
              <a:t> </a:t>
            </a:r>
            <a:r>
              <a:rPr lang="cs-CZ" baseline="0" dirty="0" err="1">
                <a:sym typeface="Wingdings" panose="05000000000000000000" pitchFamily="2" charset="2"/>
              </a:rPr>
              <a:t>concentrating</a:t>
            </a:r>
            <a:r>
              <a:rPr lang="cs-CZ" baseline="0" dirty="0">
                <a:sym typeface="Wingdings" panose="05000000000000000000" pitchFamily="2" charset="2"/>
              </a:rPr>
              <a:t> </a:t>
            </a:r>
            <a:r>
              <a:rPr lang="cs-CZ" baseline="0" dirty="0" err="1">
                <a:sym typeface="Wingdings" panose="05000000000000000000" pitchFamily="2" charset="2"/>
              </a:rPr>
              <a:t>industries</a:t>
            </a:r>
            <a:r>
              <a:rPr lang="cs-CZ" baseline="0" dirty="0">
                <a:sym typeface="Wingdings" panose="05000000000000000000" pitchFamily="2" charset="2"/>
              </a:rPr>
              <a:t> </a:t>
            </a:r>
            <a:r>
              <a:rPr lang="cs-CZ" baseline="0" dirty="0" err="1">
                <a:sym typeface="Wingdings" panose="05000000000000000000" pitchFamily="2" charset="2"/>
              </a:rPr>
              <a:t>saw</a:t>
            </a:r>
            <a:r>
              <a:rPr lang="cs-CZ" baseline="0" dirty="0">
                <a:sym typeface="Wingdings" panose="05000000000000000000" pitchFamily="2" charset="2"/>
              </a:rPr>
              <a:t> more </a:t>
            </a:r>
            <a:r>
              <a:rPr lang="cs-CZ" baseline="0" dirty="0" err="1">
                <a:sym typeface="Wingdings" panose="05000000000000000000" pitchFamily="2" charset="2"/>
              </a:rPr>
              <a:t>productivity</a:t>
            </a:r>
            <a:r>
              <a:rPr lang="cs-CZ" baseline="0" dirty="0">
                <a:sym typeface="Wingdings" panose="05000000000000000000" pitchFamily="2" charset="2"/>
              </a:rPr>
              <a:t> and </a:t>
            </a:r>
            <a:r>
              <a:rPr lang="cs-CZ" baseline="0" dirty="0" err="1">
                <a:sym typeface="Wingdings" panose="05000000000000000000" pitchFamily="2" charset="2"/>
              </a:rPr>
              <a:t>innovation</a:t>
            </a:r>
            <a:r>
              <a:rPr lang="cs-CZ" baseline="0" dirty="0">
                <a:sym typeface="Wingdings" panose="05000000000000000000" pitchFamily="2" charset="2"/>
              </a:rPr>
              <a:t> </a:t>
            </a:r>
            <a:r>
              <a:rPr lang="cs-CZ" baseline="0" dirty="0" err="1">
                <a:sym typeface="Wingdings" panose="05000000000000000000" pitchFamily="2" charset="2"/>
              </a:rPr>
              <a:t>growth</a:t>
            </a:r>
            <a:endParaRPr lang="cs-CZ" baseline="0"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70</a:t>
            </a:fld>
            <a:endParaRPr lang="cs-CZ"/>
          </a:p>
        </p:txBody>
      </p:sp>
    </p:spTree>
    <p:extLst>
      <p:ext uri="{BB962C8B-B14F-4D97-AF65-F5344CB8AC3E}">
        <p14:creationId xmlns:p14="http://schemas.microsoft.com/office/powerpoint/2010/main" val="206183841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71</a:t>
            </a:fld>
            <a:endParaRPr lang="cs-CZ"/>
          </a:p>
        </p:txBody>
      </p:sp>
    </p:spTree>
    <p:extLst>
      <p:ext uri="{BB962C8B-B14F-4D97-AF65-F5344CB8AC3E}">
        <p14:creationId xmlns:p14="http://schemas.microsoft.com/office/powerpoint/2010/main" val="28358152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72</a:t>
            </a:fld>
            <a:endParaRPr lang="cs-CZ"/>
          </a:p>
        </p:txBody>
      </p:sp>
    </p:spTree>
    <p:extLst>
      <p:ext uri="{BB962C8B-B14F-4D97-AF65-F5344CB8AC3E}">
        <p14:creationId xmlns:p14="http://schemas.microsoft.com/office/powerpoint/2010/main" val="280010225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defRPr/>
            </a:pPr>
            <a:r>
              <a:rPr lang="cs-CZ" sz="1200"/>
              <a:t>Food in supermarkets – price competition</a:t>
            </a:r>
          </a:p>
          <a:p>
            <a:pPr>
              <a:lnSpc>
                <a:spcPct val="100000"/>
              </a:lnSpc>
              <a:spcBef>
                <a:spcPts val="0"/>
              </a:spcBef>
              <a:defRPr/>
            </a:pPr>
            <a:r>
              <a:rPr lang="cs-CZ" sz="1200"/>
              <a:t>Crude oil – quantity competition</a:t>
            </a:r>
          </a:p>
          <a:p>
            <a:pPr>
              <a:lnSpc>
                <a:spcPct val="100000"/>
              </a:lnSpc>
              <a:spcBef>
                <a:spcPts val="0"/>
              </a:spcBef>
              <a:defRPr/>
            </a:pPr>
            <a:r>
              <a:rPr lang="cs-CZ" sz="1200"/>
              <a:t>Mobile phone apps – price competition</a:t>
            </a:r>
          </a:p>
          <a:p>
            <a:pPr>
              <a:lnSpc>
                <a:spcPct val="100000"/>
              </a:lnSpc>
              <a:spcBef>
                <a:spcPts val="0"/>
              </a:spcBef>
              <a:defRPr/>
            </a:pPr>
            <a:r>
              <a:rPr lang="cs-CZ" sz="1200"/>
              <a:t>Flights – quantity competition</a:t>
            </a:r>
          </a:p>
          <a:p>
            <a:pPr>
              <a:lnSpc>
                <a:spcPct val="100000"/>
              </a:lnSpc>
              <a:spcBef>
                <a:spcPts val="0"/>
              </a:spcBef>
              <a:defRPr/>
            </a:pPr>
            <a:r>
              <a:rPr lang="cs-CZ" sz="1200"/>
              <a:t>Restaurant meals – price competition</a:t>
            </a:r>
            <a:endParaRPr lang="cs-CZ" sz="1200" i="0" kern="1200" baseline="0">
              <a:solidFill>
                <a:schemeClr val="tx1"/>
              </a:solidFill>
              <a:effectLst/>
              <a:latin typeface="+mn-lt"/>
              <a:ea typeface="+mn-ea"/>
              <a:cs typeface="+mn-cs"/>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cs-CZ" sz="1200" i="0" kern="1200" baseline="0">
                <a:solidFill>
                  <a:schemeClr val="tx1"/>
                </a:solidFill>
                <a:effectLst/>
                <a:latin typeface="+mn-lt"/>
                <a:ea typeface="+mn-ea"/>
                <a:cs typeface="+mn-cs"/>
                <a:sym typeface="Wingdings" panose="05000000000000000000" pitchFamily="2" charset="2"/>
              </a:rPr>
              <a:t>Cars – normally price competition, but now it can be seen as quantity competition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cs-CZ" sz="1200" i="0" kern="1200" baseline="0">
                <a:solidFill>
                  <a:schemeClr val="tx1"/>
                </a:solidFill>
                <a:effectLst/>
                <a:latin typeface="+mn-lt"/>
                <a:ea typeface="+mn-ea"/>
                <a:cs typeface="+mn-cs"/>
                <a:sym typeface="Wingdings" panose="05000000000000000000" pitchFamily="2" charset="2"/>
              </a:rPr>
              <a:t>Traditional taxi – price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cs-CZ" sz="1200" i="0" kern="1200" baseline="0">
                <a:solidFill>
                  <a:schemeClr val="tx1"/>
                </a:solidFill>
                <a:effectLst/>
                <a:latin typeface="+mn-lt"/>
                <a:ea typeface="+mn-ea"/>
                <a:cs typeface="+mn-cs"/>
                <a:sym typeface="Wingdings" panose="05000000000000000000" pitchFamily="2" charset="2"/>
              </a:rPr>
              <a:t>Uber/Lyft – quantity</a:t>
            </a: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73</a:t>
            </a:fld>
            <a:endParaRPr lang="cs-CZ"/>
          </a:p>
        </p:txBody>
      </p:sp>
    </p:spTree>
    <p:extLst>
      <p:ext uri="{BB962C8B-B14F-4D97-AF65-F5344CB8AC3E}">
        <p14:creationId xmlns:p14="http://schemas.microsoft.com/office/powerpoint/2010/main" val="11887010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cs-CZ"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74</a:t>
            </a:fld>
            <a:endParaRPr lang="cs-CZ"/>
          </a:p>
        </p:txBody>
      </p:sp>
    </p:spTree>
    <p:extLst>
      <p:ext uri="{BB962C8B-B14F-4D97-AF65-F5344CB8AC3E}">
        <p14:creationId xmlns:p14="http://schemas.microsoft.com/office/powerpoint/2010/main" val="8245540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cs-CZ"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75</a:t>
            </a:fld>
            <a:endParaRPr lang="cs-CZ"/>
          </a:p>
        </p:txBody>
      </p:sp>
    </p:spTree>
    <p:extLst>
      <p:ext uri="{BB962C8B-B14F-4D97-AF65-F5344CB8AC3E}">
        <p14:creationId xmlns:p14="http://schemas.microsoft.com/office/powerpoint/2010/main" val="1681904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cs-CZ" sz="1200" i="0" kern="1200" baseline="0" dirty="0">
              <a:solidFill>
                <a:schemeClr val="tx1"/>
              </a:solidFill>
              <a:effectLst/>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76</a:t>
            </a:fld>
            <a:endParaRPr lang="cs-CZ"/>
          </a:p>
        </p:txBody>
      </p:sp>
    </p:spTree>
    <p:extLst>
      <p:ext uri="{BB962C8B-B14F-4D97-AF65-F5344CB8AC3E}">
        <p14:creationId xmlns:p14="http://schemas.microsoft.com/office/powerpoint/2010/main" val="1061364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cs-CZ" b="0" i="0"/>
          </a:p>
        </p:txBody>
      </p:sp>
      <p:sp>
        <p:nvSpPr>
          <p:cNvPr id="4" name="Slide Number Placeholder 3"/>
          <p:cNvSpPr>
            <a:spLocks noGrp="1"/>
          </p:cNvSpPr>
          <p:nvPr>
            <p:ph type="sldNum" sz="quarter" idx="5"/>
          </p:nvPr>
        </p:nvSpPr>
        <p:spPr/>
        <p:txBody>
          <a:bodyPr/>
          <a:lstStyle/>
          <a:p>
            <a:fld id="{AE049CD6-A172-4B8B-A1E7-6B85C1C77C42}" type="slidenum">
              <a:rPr lang="cs-CZ" smtClean="0"/>
              <a:t>8</a:t>
            </a:fld>
            <a:endParaRPr lang="cs-CZ"/>
          </a:p>
        </p:txBody>
      </p:sp>
    </p:spTree>
    <p:extLst>
      <p:ext uri="{BB962C8B-B14F-4D97-AF65-F5344CB8AC3E}">
        <p14:creationId xmlns:p14="http://schemas.microsoft.com/office/powerpoint/2010/main" val="1904739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a:t>L and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μ</m:t>
                    </m:r>
                  </m:oMath>
                </a14:m>
                <a:r>
                  <a:rPr lang="cs-CZ" sz="1200"/>
                  <a:t> basically the same thing, L more traditional, lately people talk more about </a:t>
                </a:r>
                <a14:m>
                  <m:oMath xmlns:m="http://schemas.openxmlformats.org/officeDocument/2006/math">
                    <m:r>
                      <m:rPr>
                        <m:sty m:val="p"/>
                      </m:rPr>
                      <a:rPr lang="el-GR" sz="1200" i="1">
                        <a:latin typeface="Cambria Math" panose="02040503050406030204" pitchFamily="18" charset="0"/>
                        <a:ea typeface="Cambria Math" panose="02040503050406030204" pitchFamily="18" charset="0"/>
                      </a:rPr>
                      <m:t>μ</m:t>
                    </m:r>
                  </m:oMath>
                </a14:m>
                <a:endParaRPr lang="cs-CZ" sz="1200"/>
              </a:p>
              <a:p>
                <a:pPr marL="171450" indent="-171450">
                  <a:buFont typeface="Arial" panose="020B0604020202020204" pitchFamily="34" charset="0"/>
                  <a:buChar char="•"/>
                </a:pPr>
                <a:endParaRPr lang="cs-CZ" b="0" i="0"/>
              </a:p>
            </p:txBody>
          </p:sp>
        </mc:Choice>
        <mc:Fallback xmlns="">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a:t>L and </a:t>
                </a:r>
                <a:r>
                  <a:rPr lang="el-GR" sz="1200" i="0">
                    <a:latin typeface="Cambria Math" panose="02040503050406030204" pitchFamily="18" charset="0"/>
                    <a:ea typeface="Cambria Math" panose="02040503050406030204" pitchFamily="18" charset="0"/>
                  </a:rPr>
                  <a:t>μ</a:t>
                </a:r>
                <a:r>
                  <a:rPr lang="cs-CZ" sz="1200"/>
                  <a:t> basically the same thing, L more traditional, lately people talk more about </a:t>
                </a:r>
                <a:r>
                  <a:rPr lang="el-GR" sz="1200" i="0">
                    <a:latin typeface="Cambria Math" panose="02040503050406030204" pitchFamily="18" charset="0"/>
                    <a:ea typeface="Cambria Math" panose="02040503050406030204" pitchFamily="18" charset="0"/>
                  </a:rPr>
                  <a:t>μ</a:t>
                </a:r>
                <a:endParaRPr lang="cs-CZ" sz="1200"/>
              </a:p>
              <a:p>
                <a:pPr marL="171450" indent="-171450">
                  <a:buFont typeface="Arial" panose="020B0604020202020204" pitchFamily="34" charset="0"/>
                  <a:buChar char="•"/>
                </a:pPr>
                <a:endParaRPr lang="cs-CZ" b="0" i="0"/>
              </a:p>
            </p:txBody>
          </p:sp>
        </mc:Fallback>
      </mc:AlternateContent>
      <p:sp>
        <p:nvSpPr>
          <p:cNvPr id="4" name="Slide Number Placeholder 3"/>
          <p:cNvSpPr>
            <a:spLocks noGrp="1"/>
          </p:cNvSpPr>
          <p:nvPr>
            <p:ph type="sldNum" sz="quarter" idx="5"/>
          </p:nvPr>
        </p:nvSpPr>
        <p:spPr/>
        <p:txBody>
          <a:bodyPr/>
          <a:lstStyle/>
          <a:p>
            <a:fld id="{AE049CD6-A172-4B8B-A1E7-6B85C1C77C42}" type="slidenum">
              <a:rPr lang="cs-CZ" smtClean="0"/>
              <a:t>9</a:t>
            </a:fld>
            <a:endParaRPr lang="cs-CZ"/>
          </a:p>
        </p:txBody>
      </p:sp>
    </p:spTree>
    <p:extLst>
      <p:ext uri="{BB962C8B-B14F-4D97-AF65-F5344CB8AC3E}">
        <p14:creationId xmlns:p14="http://schemas.microsoft.com/office/powerpoint/2010/main" val="2377228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DFFA-9D1A-4330-9951-DABB34E567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s-CZ"/>
          </a:p>
        </p:txBody>
      </p:sp>
      <p:sp>
        <p:nvSpPr>
          <p:cNvPr id="3" name="Subtitle 2">
            <a:extLst>
              <a:ext uri="{FF2B5EF4-FFF2-40B4-BE49-F238E27FC236}">
                <a16:creationId xmlns:a16="http://schemas.microsoft.com/office/drawing/2014/main" id="{06E65521-16B0-4F66-85F0-55D42A5E00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s-CZ"/>
          </a:p>
        </p:txBody>
      </p:sp>
      <p:sp>
        <p:nvSpPr>
          <p:cNvPr id="4" name="Date Placeholder 3">
            <a:extLst>
              <a:ext uri="{FF2B5EF4-FFF2-40B4-BE49-F238E27FC236}">
                <a16:creationId xmlns:a16="http://schemas.microsoft.com/office/drawing/2014/main" id="{5F082AD5-04ED-471E-BA7C-4831E873237F}"/>
              </a:ext>
            </a:extLst>
          </p:cNvPr>
          <p:cNvSpPr>
            <a:spLocks noGrp="1"/>
          </p:cNvSpPr>
          <p:nvPr>
            <p:ph type="dt" sz="half" idx="10"/>
          </p:nvPr>
        </p:nvSpPr>
        <p:spPr/>
        <p:txBody>
          <a:bodyPr/>
          <a:lstStyle/>
          <a:p>
            <a:fld id="{86481774-1402-4776-8C6D-221A2E9FF79D}" type="datetimeFigureOut">
              <a:rPr lang="cs-CZ" smtClean="0"/>
              <a:t>19.02.2024</a:t>
            </a:fld>
            <a:endParaRPr lang="cs-CZ"/>
          </a:p>
        </p:txBody>
      </p:sp>
      <p:sp>
        <p:nvSpPr>
          <p:cNvPr id="5" name="Footer Placeholder 4">
            <a:extLst>
              <a:ext uri="{FF2B5EF4-FFF2-40B4-BE49-F238E27FC236}">
                <a16:creationId xmlns:a16="http://schemas.microsoft.com/office/drawing/2014/main" id="{231FB8B4-C700-41F0-B6C9-812096348B80}"/>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A86035A5-31DA-4BA6-9CCE-322B6A0E83EF}"/>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281160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0CEF-4875-499E-9120-985CD1D53A34}"/>
              </a:ext>
            </a:extLst>
          </p:cNvPr>
          <p:cNvSpPr>
            <a:spLocks noGrp="1"/>
          </p:cNvSpPr>
          <p:nvPr>
            <p:ph type="title"/>
          </p:nvPr>
        </p:nvSpPr>
        <p:spPr/>
        <p:txBody>
          <a:bodyPr/>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3F419E50-C9C8-443C-97D9-20562449DF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763576EF-C1DE-4C15-8D82-83A09EE55755}"/>
              </a:ext>
            </a:extLst>
          </p:cNvPr>
          <p:cNvSpPr>
            <a:spLocks noGrp="1"/>
          </p:cNvSpPr>
          <p:nvPr>
            <p:ph type="dt" sz="half" idx="10"/>
          </p:nvPr>
        </p:nvSpPr>
        <p:spPr/>
        <p:txBody>
          <a:bodyPr/>
          <a:lstStyle/>
          <a:p>
            <a:fld id="{86481774-1402-4776-8C6D-221A2E9FF79D}" type="datetimeFigureOut">
              <a:rPr lang="cs-CZ" smtClean="0"/>
              <a:t>19.02.2024</a:t>
            </a:fld>
            <a:endParaRPr lang="cs-CZ"/>
          </a:p>
        </p:txBody>
      </p:sp>
      <p:sp>
        <p:nvSpPr>
          <p:cNvPr id="5" name="Footer Placeholder 4">
            <a:extLst>
              <a:ext uri="{FF2B5EF4-FFF2-40B4-BE49-F238E27FC236}">
                <a16:creationId xmlns:a16="http://schemas.microsoft.com/office/drawing/2014/main" id="{D4B774C1-49C1-4545-8E2B-69D749A0C1BF}"/>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122F547-1856-45C3-B2A2-EB181B871321}"/>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61403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DDA8F-D036-4768-A58A-A83B572D03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B56B8DB6-6C0A-4181-9F55-97CA06D9F3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AE6EA626-0132-4015-B68A-1934D80B6E00}"/>
              </a:ext>
            </a:extLst>
          </p:cNvPr>
          <p:cNvSpPr>
            <a:spLocks noGrp="1"/>
          </p:cNvSpPr>
          <p:nvPr>
            <p:ph type="dt" sz="half" idx="10"/>
          </p:nvPr>
        </p:nvSpPr>
        <p:spPr/>
        <p:txBody>
          <a:bodyPr/>
          <a:lstStyle/>
          <a:p>
            <a:fld id="{86481774-1402-4776-8C6D-221A2E9FF79D}" type="datetimeFigureOut">
              <a:rPr lang="cs-CZ" smtClean="0"/>
              <a:t>19.02.2024</a:t>
            </a:fld>
            <a:endParaRPr lang="cs-CZ"/>
          </a:p>
        </p:txBody>
      </p:sp>
      <p:sp>
        <p:nvSpPr>
          <p:cNvPr id="5" name="Footer Placeholder 4">
            <a:extLst>
              <a:ext uri="{FF2B5EF4-FFF2-40B4-BE49-F238E27FC236}">
                <a16:creationId xmlns:a16="http://schemas.microsoft.com/office/drawing/2014/main" id="{0142E6CD-1987-4A46-B9DD-2026247B27B7}"/>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738A1DD5-BBF3-4D55-A618-82E2710CEFAE}"/>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44161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7B7E-6AAA-4A80-9A6D-14E274F14279}"/>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92A16BA5-7F07-4EDD-8D5D-A4E5BCAEC0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DC40ACE5-EF65-45A8-84A7-282E1AC59746}"/>
              </a:ext>
            </a:extLst>
          </p:cNvPr>
          <p:cNvSpPr>
            <a:spLocks noGrp="1"/>
          </p:cNvSpPr>
          <p:nvPr>
            <p:ph type="dt" sz="half" idx="10"/>
          </p:nvPr>
        </p:nvSpPr>
        <p:spPr/>
        <p:txBody>
          <a:bodyPr/>
          <a:lstStyle/>
          <a:p>
            <a:fld id="{86481774-1402-4776-8C6D-221A2E9FF79D}" type="datetimeFigureOut">
              <a:rPr lang="cs-CZ" smtClean="0"/>
              <a:t>19.02.2024</a:t>
            </a:fld>
            <a:endParaRPr lang="cs-CZ"/>
          </a:p>
        </p:txBody>
      </p:sp>
      <p:sp>
        <p:nvSpPr>
          <p:cNvPr id="5" name="Footer Placeholder 4">
            <a:extLst>
              <a:ext uri="{FF2B5EF4-FFF2-40B4-BE49-F238E27FC236}">
                <a16:creationId xmlns:a16="http://schemas.microsoft.com/office/drawing/2014/main" id="{67E3C34B-188A-47A9-B4AD-8D8901E5BF6B}"/>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7403D3A-D803-431B-A7F4-DEBBA450AAB5}"/>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2767411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1A82-D520-4E18-B991-88488A05E9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s-CZ"/>
          </a:p>
        </p:txBody>
      </p:sp>
      <p:sp>
        <p:nvSpPr>
          <p:cNvPr id="3" name="Text Placeholder 2">
            <a:extLst>
              <a:ext uri="{FF2B5EF4-FFF2-40B4-BE49-F238E27FC236}">
                <a16:creationId xmlns:a16="http://schemas.microsoft.com/office/drawing/2014/main" id="{C80F221A-8039-40D8-8BF3-11AA38B897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80F197-00D2-4F2B-AEA7-23A8A7A0A8A3}"/>
              </a:ext>
            </a:extLst>
          </p:cNvPr>
          <p:cNvSpPr>
            <a:spLocks noGrp="1"/>
          </p:cNvSpPr>
          <p:nvPr>
            <p:ph type="dt" sz="half" idx="10"/>
          </p:nvPr>
        </p:nvSpPr>
        <p:spPr/>
        <p:txBody>
          <a:bodyPr/>
          <a:lstStyle/>
          <a:p>
            <a:fld id="{86481774-1402-4776-8C6D-221A2E9FF79D}" type="datetimeFigureOut">
              <a:rPr lang="cs-CZ" smtClean="0"/>
              <a:t>19.02.2024</a:t>
            </a:fld>
            <a:endParaRPr lang="cs-CZ"/>
          </a:p>
        </p:txBody>
      </p:sp>
      <p:sp>
        <p:nvSpPr>
          <p:cNvPr id="5" name="Footer Placeholder 4">
            <a:extLst>
              <a:ext uri="{FF2B5EF4-FFF2-40B4-BE49-F238E27FC236}">
                <a16:creationId xmlns:a16="http://schemas.microsoft.com/office/drawing/2014/main" id="{6B778409-D3FE-4151-9B6C-B1C5089FFE78}"/>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9AFAEEB1-BE45-4B9E-A565-53593E3DF744}"/>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44337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8EF5-FF45-415D-8D33-D1506B1D6BB5}"/>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40388C23-D079-493A-B732-EC264822DC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a:extLst>
              <a:ext uri="{FF2B5EF4-FFF2-40B4-BE49-F238E27FC236}">
                <a16:creationId xmlns:a16="http://schemas.microsoft.com/office/drawing/2014/main" id="{CA5CB92C-4C49-48C0-8680-DC0B2644B2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a:extLst>
              <a:ext uri="{FF2B5EF4-FFF2-40B4-BE49-F238E27FC236}">
                <a16:creationId xmlns:a16="http://schemas.microsoft.com/office/drawing/2014/main" id="{C830FC6F-BF12-4859-8ECE-6731147BD197}"/>
              </a:ext>
            </a:extLst>
          </p:cNvPr>
          <p:cNvSpPr>
            <a:spLocks noGrp="1"/>
          </p:cNvSpPr>
          <p:nvPr>
            <p:ph type="dt" sz="half" idx="10"/>
          </p:nvPr>
        </p:nvSpPr>
        <p:spPr/>
        <p:txBody>
          <a:bodyPr/>
          <a:lstStyle/>
          <a:p>
            <a:fld id="{86481774-1402-4776-8C6D-221A2E9FF79D}" type="datetimeFigureOut">
              <a:rPr lang="cs-CZ" smtClean="0"/>
              <a:t>19.02.2024</a:t>
            </a:fld>
            <a:endParaRPr lang="cs-CZ"/>
          </a:p>
        </p:txBody>
      </p:sp>
      <p:sp>
        <p:nvSpPr>
          <p:cNvPr id="6" name="Footer Placeholder 5">
            <a:extLst>
              <a:ext uri="{FF2B5EF4-FFF2-40B4-BE49-F238E27FC236}">
                <a16:creationId xmlns:a16="http://schemas.microsoft.com/office/drawing/2014/main" id="{CD1AA946-4580-4937-84B5-3CC9C2B7DC79}"/>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92DE52E4-91E7-42B3-A101-B45964F82625}"/>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41457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CDD8-4204-4150-AD6E-2CA9D825E453}"/>
              </a:ext>
            </a:extLst>
          </p:cNvPr>
          <p:cNvSpPr>
            <a:spLocks noGrp="1"/>
          </p:cNvSpPr>
          <p:nvPr>
            <p:ph type="title"/>
          </p:nvPr>
        </p:nvSpPr>
        <p:spPr>
          <a:xfrm>
            <a:off x="839788" y="365125"/>
            <a:ext cx="10515600" cy="1325563"/>
          </a:xfrm>
        </p:spPr>
        <p:txBody>
          <a:bodyPr/>
          <a:lstStyle/>
          <a:p>
            <a:r>
              <a:rPr lang="en-US"/>
              <a:t>Click to edit Master title style</a:t>
            </a:r>
            <a:endParaRPr lang="cs-CZ"/>
          </a:p>
        </p:txBody>
      </p:sp>
      <p:sp>
        <p:nvSpPr>
          <p:cNvPr id="3" name="Text Placeholder 2">
            <a:extLst>
              <a:ext uri="{FF2B5EF4-FFF2-40B4-BE49-F238E27FC236}">
                <a16:creationId xmlns:a16="http://schemas.microsoft.com/office/drawing/2014/main" id="{9C72C499-7409-4E0C-9AB5-D3F0A68D8D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7DED4C-D3A6-4D0F-A8A5-7238144751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a:extLst>
              <a:ext uri="{FF2B5EF4-FFF2-40B4-BE49-F238E27FC236}">
                <a16:creationId xmlns:a16="http://schemas.microsoft.com/office/drawing/2014/main" id="{5E096541-DFFA-48E6-9153-7427D6111E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1DA8F3-B2E2-461C-9F08-387CD43AFC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a:extLst>
              <a:ext uri="{FF2B5EF4-FFF2-40B4-BE49-F238E27FC236}">
                <a16:creationId xmlns:a16="http://schemas.microsoft.com/office/drawing/2014/main" id="{3A71D8CE-048D-4BC4-B8BD-261470DA5D50}"/>
              </a:ext>
            </a:extLst>
          </p:cNvPr>
          <p:cNvSpPr>
            <a:spLocks noGrp="1"/>
          </p:cNvSpPr>
          <p:nvPr>
            <p:ph type="dt" sz="half" idx="10"/>
          </p:nvPr>
        </p:nvSpPr>
        <p:spPr/>
        <p:txBody>
          <a:bodyPr/>
          <a:lstStyle/>
          <a:p>
            <a:fld id="{86481774-1402-4776-8C6D-221A2E9FF79D}" type="datetimeFigureOut">
              <a:rPr lang="cs-CZ" smtClean="0"/>
              <a:t>19.02.2024</a:t>
            </a:fld>
            <a:endParaRPr lang="cs-CZ"/>
          </a:p>
        </p:txBody>
      </p:sp>
      <p:sp>
        <p:nvSpPr>
          <p:cNvPr id="8" name="Footer Placeholder 7">
            <a:extLst>
              <a:ext uri="{FF2B5EF4-FFF2-40B4-BE49-F238E27FC236}">
                <a16:creationId xmlns:a16="http://schemas.microsoft.com/office/drawing/2014/main" id="{5B87704E-6FCC-4C4A-B115-4F7F71FA459F}"/>
              </a:ext>
            </a:extLst>
          </p:cNvPr>
          <p:cNvSpPr>
            <a:spLocks noGrp="1"/>
          </p:cNvSpPr>
          <p:nvPr>
            <p:ph type="ftr" sz="quarter" idx="11"/>
          </p:nvPr>
        </p:nvSpPr>
        <p:spPr/>
        <p:txBody>
          <a:bodyPr/>
          <a:lstStyle/>
          <a:p>
            <a:endParaRPr lang="cs-CZ"/>
          </a:p>
        </p:txBody>
      </p:sp>
      <p:sp>
        <p:nvSpPr>
          <p:cNvPr id="9" name="Slide Number Placeholder 8">
            <a:extLst>
              <a:ext uri="{FF2B5EF4-FFF2-40B4-BE49-F238E27FC236}">
                <a16:creationId xmlns:a16="http://schemas.microsoft.com/office/drawing/2014/main" id="{5737D539-45E7-442E-8AA8-2B514F8851DA}"/>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13152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5B3D-A895-48C4-8771-C73F34902252}"/>
              </a:ext>
            </a:extLst>
          </p:cNvPr>
          <p:cNvSpPr>
            <a:spLocks noGrp="1"/>
          </p:cNvSpPr>
          <p:nvPr>
            <p:ph type="title"/>
          </p:nvPr>
        </p:nvSpPr>
        <p:spPr/>
        <p:txBody>
          <a:bodyPr/>
          <a:lstStyle/>
          <a:p>
            <a:r>
              <a:rPr lang="en-US"/>
              <a:t>Click to edit Master title style</a:t>
            </a:r>
            <a:endParaRPr lang="cs-CZ"/>
          </a:p>
        </p:txBody>
      </p:sp>
      <p:sp>
        <p:nvSpPr>
          <p:cNvPr id="3" name="Date Placeholder 2">
            <a:extLst>
              <a:ext uri="{FF2B5EF4-FFF2-40B4-BE49-F238E27FC236}">
                <a16:creationId xmlns:a16="http://schemas.microsoft.com/office/drawing/2014/main" id="{CE4E7767-8A6E-441A-B5F3-AE2E2AE077DC}"/>
              </a:ext>
            </a:extLst>
          </p:cNvPr>
          <p:cNvSpPr>
            <a:spLocks noGrp="1"/>
          </p:cNvSpPr>
          <p:nvPr>
            <p:ph type="dt" sz="half" idx="10"/>
          </p:nvPr>
        </p:nvSpPr>
        <p:spPr/>
        <p:txBody>
          <a:bodyPr/>
          <a:lstStyle/>
          <a:p>
            <a:fld id="{86481774-1402-4776-8C6D-221A2E9FF79D}" type="datetimeFigureOut">
              <a:rPr lang="cs-CZ" smtClean="0"/>
              <a:t>19.02.2024</a:t>
            </a:fld>
            <a:endParaRPr lang="cs-CZ"/>
          </a:p>
        </p:txBody>
      </p:sp>
      <p:sp>
        <p:nvSpPr>
          <p:cNvPr id="4" name="Footer Placeholder 3">
            <a:extLst>
              <a:ext uri="{FF2B5EF4-FFF2-40B4-BE49-F238E27FC236}">
                <a16:creationId xmlns:a16="http://schemas.microsoft.com/office/drawing/2014/main" id="{3A00AD99-97E3-45D9-B8AA-0EE56D2B4B28}"/>
              </a:ext>
            </a:extLst>
          </p:cNvPr>
          <p:cNvSpPr>
            <a:spLocks noGrp="1"/>
          </p:cNvSpPr>
          <p:nvPr>
            <p:ph type="ftr" sz="quarter" idx="11"/>
          </p:nvPr>
        </p:nvSpPr>
        <p:spPr/>
        <p:txBody>
          <a:bodyPr/>
          <a:lstStyle/>
          <a:p>
            <a:endParaRPr lang="cs-CZ"/>
          </a:p>
        </p:txBody>
      </p:sp>
      <p:sp>
        <p:nvSpPr>
          <p:cNvPr id="5" name="Slide Number Placeholder 4">
            <a:extLst>
              <a:ext uri="{FF2B5EF4-FFF2-40B4-BE49-F238E27FC236}">
                <a16:creationId xmlns:a16="http://schemas.microsoft.com/office/drawing/2014/main" id="{28B98856-6D8E-4D32-866A-7EADAF8C2341}"/>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858775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5D3D7D-A68B-4112-B083-09E42F61E915}"/>
              </a:ext>
            </a:extLst>
          </p:cNvPr>
          <p:cNvSpPr>
            <a:spLocks noGrp="1"/>
          </p:cNvSpPr>
          <p:nvPr>
            <p:ph type="dt" sz="half" idx="10"/>
          </p:nvPr>
        </p:nvSpPr>
        <p:spPr/>
        <p:txBody>
          <a:bodyPr/>
          <a:lstStyle/>
          <a:p>
            <a:fld id="{86481774-1402-4776-8C6D-221A2E9FF79D}" type="datetimeFigureOut">
              <a:rPr lang="cs-CZ" smtClean="0"/>
              <a:t>19.02.2024</a:t>
            </a:fld>
            <a:endParaRPr lang="cs-CZ"/>
          </a:p>
        </p:txBody>
      </p:sp>
      <p:sp>
        <p:nvSpPr>
          <p:cNvPr id="3" name="Footer Placeholder 2">
            <a:extLst>
              <a:ext uri="{FF2B5EF4-FFF2-40B4-BE49-F238E27FC236}">
                <a16:creationId xmlns:a16="http://schemas.microsoft.com/office/drawing/2014/main" id="{DE813406-78F5-4FB5-A427-8DEC922EEB70}"/>
              </a:ext>
            </a:extLst>
          </p:cNvPr>
          <p:cNvSpPr>
            <a:spLocks noGrp="1"/>
          </p:cNvSpPr>
          <p:nvPr>
            <p:ph type="ftr" sz="quarter" idx="11"/>
          </p:nvPr>
        </p:nvSpPr>
        <p:spPr/>
        <p:txBody>
          <a:bodyPr/>
          <a:lstStyle/>
          <a:p>
            <a:endParaRPr lang="cs-CZ"/>
          </a:p>
        </p:txBody>
      </p:sp>
      <p:sp>
        <p:nvSpPr>
          <p:cNvPr id="4" name="Slide Number Placeholder 3">
            <a:extLst>
              <a:ext uri="{FF2B5EF4-FFF2-40B4-BE49-F238E27FC236}">
                <a16:creationId xmlns:a16="http://schemas.microsoft.com/office/drawing/2014/main" id="{B0D806C0-5483-4749-AADD-089D390385A6}"/>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13811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DCB1-44CE-48A3-B695-6729ACC58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Content Placeholder 2">
            <a:extLst>
              <a:ext uri="{FF2B5EF4-FFF2-40B4-BE49-F238E27FC236}">
                <a16:creationId xmlns:a16="http://schemas.microsoft.com/office/drawing/2014/main" id="{3B9516D8-1CFF-4D5B-9E55-8ED61D1139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a:extLst>
              <a:ext uri="{FF2B5EF4-FFF2-40B4-BE49-F238E27FC236}">
                <a16:creationId xmlns:a16="http://schemas.microsoft.com/office/drawing/2014/main" id="{85B0322E-23F8-48D4-8C17-A8CC00AF3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C26037-B8E3-492C-8079-AE3D656DE454}"/>
              </a:ext>
            </a:extLst>
          </p:cNvPr>
          <p:cNvSpPr>
            <a:spLocks noGrp="1"/>
          </p:cNvSpPr>
          <p:nvPr>
            <p:ph type="dt" sz="half" idx="10"/>
          </p:nvPr>
        </p:nvSpPr>
        <p:spPr/>
        <p:txBody>
          <a:bodyPr/>
          <a:lstStyle/>
          <a:p>
            <a:fld id="{86481774-1402-4776-8C6D-221A2E9FF79D}" type="datetimeFigureOut">
              <a:rPr lang="cs-CZ" smtClean="0"/>
              <a:t>19.02.2024</a:t>
            </a:fld>
            <a:endParaRPr lang="cs-CZ"/>
          </a:p>
        </p:txBody>
      </p:sp>
      <p:sp>
        <p:nvSpPr>
          <p:cNvPr id="6" name="Footer Placeholder 5">
            <a:extLst>
              <a:ext uri="{FF2B5EF4-FFF2-40B4-BE49-F238E27FC236}">
                <a16:creationId xmlns:a16="http://schemas.microsoft.com/office/drawing/2014/main" id="{7CCC5BCB-4EDE-46A0-8CC2-87412A1918AF}"/>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BA186CF9-D190-4973-A74D-C94FAAF43B18}"/>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208171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8785-B6E1-4102-840F-D567877F8B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Picture Placeholder 2">
            <a:extLst>
              <a:ext uri="{FF2B5EF4-FFF2-40B4-BE49-F238E27FC236}">
                <a16:creationId xmlns:a16="http://schemas.microsoft.com/office/drawing/2014/main" id="{22F6193E-B845-404E-A9CF-0F8DF7046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Text Placeholder 3">
            <a:extLst>
              <a:ext uri="{FF2B5EF4-FFF2-40B4-BE49-F238E27FC236}">
                <a16:creationId xmlns:a16="http://schemas.microsoft.com/office/drawing/2014/main" id="{3D3AE95B-A2EF-4905-88A8-366AFFE35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A30EB9-FE68-4708-A66A-8C010E463FEF}"/>
              </a:ext>
            </a:extLst>
          </p:cNvPr>
          <p:cNvSpPr>
            <a:spLocks noGrp="1"/>
          </p:cNvSpPr>
          <p:nvPr>
            <p:ph type="dt" sz="half" idx="10"/>
          </p:nvPr>
        </p:nvSpPr>
        <p:spPr/>
        <p:txBody>
          <a:bodyPr/>
          <a:lstStyle/>
          <a:p>
            <a:fld id="{86481774-1402-4776-8C6D-221A2E9FF79D}" type="datetimeFigureOut">
              <a:rPr lang="cs-CZ" smtClean="0"/>
              <a:t>19.02.2024</a:t>
            </a:fld>
            <a:endParaRPr lang="cs-CZ"/>
          </a:p>
        </p:txBody>
      </p:sp>
      <p:sp>
        <p:nvSpPr>
          <p:cNvPr id="6" name="Footer Placeholder 5">
            <a:extLst>
              <a:ext uri="{FF2B5EF4-FFF2-40B4-BE49-F238E27FC236}">
                <a16:creationId xmlns:a16="http://schemas.microsoft.com/office/drawing/2014/main" id="{B12FD78F-C197-4AAD-A917-5F03759DD9B1}"/>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00E9A304-74C4-4433-83DB-F854A0DC5E29}"/>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3841573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66783-F655-41DF-A6B6-45A9FEC1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0B5AA6AF-D6CC-45E4-8C35-74B5C6288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3FBBFC0B-6180-4C84-825B-36B8D517D8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81774-1402-4776-8C6D-221A2E9FF79D}" type="datetimeFigureOut">
              <a:rPr lang="cs-CZ" smtClean="0"/>
              <a:t>19.02.2024</a:t>
            </a:fld>
            <a:endParaRPr lang="cs-CZ"/>
          </a:p>
        </p:txBody>
      </p:sp>
      <p:sp>
        <p:nvSpPr>
          <p:cNvPr id="5" name="Footer Placeholder 4">
            <a:extLst>
              <a:ext uri="{FF2B5EF4-FFF2-40B4-BE49-F238E27FC236}">
                <a16:creationId xmlns:a16="http://schemas.microsoft.com/office/drawing/2014/main" id="{C06C50EB-9A44-4B1E-AD03-FDC0BBFA83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Slide Number Placeholder 5">
            <a:extLst>
              <a:ext uri="{FF2B5EF4-FFF2-40B4-BE49-F238E27FC236}">
                <a16:creationId xmlns:a16="http://schemas.microsoft.com/office/drawing/2014/main" id="{BC1AFE62-2CB8-4304-8181-B190F867F1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02B88A-0953-46DE-8FC8-78BBA31B38BB}" type="slidenum">
              <a:rPr lang="cs-CZ" smtClean="0"/>
              <a:t>‹#›</a:t>
            </a:fld>
            <a:endParaRPr lang="cs-CZ"/>
          </a:p>
        </p:txBody>
      </p:sp>
    </p:spTree>
    <p:extLst>
      <p:ext uri="{BB962C8B-B14F-4D97-AF65-F5344CB8AC3E}">
        <p14:creationId xmlns:p14="http://schemas.microsoft.com/office/powerpoint/2010/main" val="2058513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counterpointresearch.com/global-handset-market-operating-profits-q2-2022/"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statista.com/statistics/272014/global-social-networks-ranked-by-number-of-user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hyperlink" Target="https://www.statista.com/statistics/272014/global-social-networks-ranked-by-number-of-user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statista.com/statistics/272014/global-social-networks-ranked-by-number-of-user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32.jpe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counterpointresearch.com/global-handset-market-operating-profits-q2-2022/"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jpe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jpeg"/></Relationships>
</file>

<file path=ppt/slides/_rels/slide3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www.counterpointresearch.com/global-handset-market-operating-profits-q2-2022/" TargetMode="Externa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B0C33-7623-4C74-A8CC-603D356BCED3}"/>
              </a:ext>
            </a:extLst>
          </p:cNvPr>
          <p:cNvSpPr>
            <a:spLocks noGrp="1"/>
          </p:cNvSpPr>
          <p:nvPr>
            <p:ph type="ctrTitle"/>
          </p:nvPr>
        </p:nvSpPr>
        <p:spPr>
          <a:xfrm>
            <a:off x="2768414" y="3991810"/>
            <a:ext cx="7239001" cy="2387600"/>
          </a:xfrm>
        </p:spPr>
        <p:txBody>
          <a:bodyPr/>
          <a:lstStyle/>
          <a:p>
            <a:r>
              <a:rPr lang="cs-CZ" dirty="0" err="1"/>
              <a:t>Topic</a:t>
            </a:r>
            <a:r>
              <a:rPr lang="cs-CZ" dirty="0"/>
              <a:t> 2: Market </a:t>
            </a:r>
            <a:r>
              <a:rPr lang="cs-CZ" dirty="0" err="1"/>
              <a:t>power</a:t>
            </a:r>
            <a:endParaRPr lang="cs-CZ" dirty="0"/>
          </a:p>
        </p:txBody>
      </p:sp>
      <p:sp>
        <p:nvSpPr>
          <p:cNvPr id="4" name="TextBox 3">
            <a:extLst>
              <a:ext uri="{FF2B5EF4-FFF2-40B4-BE49-F238E27FC236}">
                <a16:creationId xmlns:a16="http://schemas.microsoft.com/office/drawing/2014/main" id="{BE2ED5E7-AD68-4694-80D1-73256C2A370E}"/>
              </a:ext>
            </a:extLst>
          </p:cNvPr>
          <p:cNvSpPr txBox="1"/>
          <p:nvPr/>
        </p:nvSpPr>
        <p:spPr>
          <a:xfrm>
            <a:off x="-1660577" y="130351"/>
            <a:ext cx="10927724" cy="584775"/>
          </a:xfrm>
          <a:prstGeom prst="rect">
            <a:avLst/>
          </a:prstGeom>
          <a:noFill/>
        </p:spPr>
        <p:txBody>
          <a:bodyPr wrap="square" rtlCol="0">
            <a:spAutoFit/>
          </a:bodyPr>
          <a:lstStyle/>
          <a:p>
            <a:pPr algn="ctr"/>
            <a:r>
              <a:rPr lang="cs-CZ" sz="3200" dirty="0" err="1"/>
              <a:t>Industrial</a:t>
            </a:r>
            <a:r>
              <a:rPr lang="cs-CZ" sz="3200" dirty="0"/>
              <a:t> </a:t>
            </a:r>
            <a:r>
              <a:rPr lang="cs-CZ" sz="3200" dirty="0" err="1"/>
              <a:t>Organisation</a:t>
            </a:r>
            <a:r>
              <a:rPr lang="cs-CZ" sz="3200" dirty="0"/>
              <a:t> / Matěj Bajgar</a:t>
            </a:r>
          </a:p>
        </p:txBody>
      </p:sp>
      <p:pic>
        <p:nvPicPr>
          <p:cNvPr id="1026" name="Picture 2" descr="Sources of large firms' market power and why it matters | CEPR">
            <a:extLst>
              <a:ext uri="{FF2B5EF4-FFF2-40B4-BE49-F238E27FC236}">
                <a16:creationId xmlns:a16="http://schemas.microsoft.com/office/drawing/2014/main" id="{0E6046FC-11DB-4933-2D84-4875EDA81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1562" y="1193340"/>
            <a:ext cx="6872037" cy="3865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038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698170" y="2552281"/>
            <a:ext cx="9655629" cy="3940594"/>
          </a:xfrm>
        </p:spPr>
        <p:txBody>
          <a:bodyPr>
            <a:noAutofit/>
          </a:bodyPr>
          <a:lstStyle/>
          <a:p>
            <a:pPr marL="457200" indent="-457200">
              <a:buFont typeface="+mj-lt"/>
              <a:buAutoNum type="arabicPeriod"/>
            </a:pPr>
            <a:r>
              <a:rPr lang="cs-CZ" sz="2400"/>
              <a:t>What is market power?</a:t>
            </a:r>
          </a:p>
          <a:p>
            <a:pPr marL="457200" indent="-457200">
              <a:buFont typeface="+mj-lt"/>
              <a:buAutoNum type="arabicPeriod"/>
            </a:pPr>
            <a:r>
              <a:rPr lang="cs-CZ" sz="2400" b="1">
                <a:solidFill>
                  <a:srgbClr val="00B050"/>
                </a:solidFill>
              </a:rPr>
              <a:t>How is it related to market structure</a:t>
            </a:r>
          </a:p>
          <a:p>
            <a:pPr marL="457200" indent="-457200">
              <a:buFont typeface="+mj-lt"/>
              <a:buAutoNum type="arabicPeriod"/>
            </a:pPr>
            <a:r>
              <a:rPr lang="cs-CZ" sz="2400"/>
              <a:t>What are its sources?</a:t>
            </a:r>
          </a:p>
          <a:p>
            <a:pPr marL="457200" indent="-457200">
              <a:buFont typeface="+mj-lt"/>
              <a:buAutoNum type="arabicPeriod"/>
            </a:pPr>
            <a:r>
              <a:rPr lang="cs-CZ" sz="2400"/>
              <a:t>How can we measure it?</a:t>
            </a:r>
          </a:p>
          <a:p>
            <a:pPr marL="457200" indent="-457200">
              <a:buFont typeface="+mj-lt"/>
              <a:buAutoNum type="arabicPeriod"/>
            </a:pPr>
            <a:r>
              <a:rPr lang="cs-CZ" sz="2400"/>
              <a:t>Is it on the rise?</a:t>
            </a:r>
          </a:p>
        </p:txBody>
      </p:sp>
    </p:spTree>
    <p:extLst>
      <p:ext uri="{BB962C8B-B14F-4D97-AF65-F5344CB8AC3E}">
        <p14:creationId xmlns:p14="http://schemas.microsoft.com/office/powerpoint/2010/main" val="2985447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D6B8589-12FF-4AFB-8607-22FFB871D32A}"/>
                  </a:ext>
                </a:extLst>
              </p:cNvPr>
              <p:cNvSpPr>
                <a:spLocks noGrp="1"/>
              </p:cNvSpPr>
              <p:nvPr>
                <p:ph idx="1"/>
              </p:nvPr>
            </p:nvSpPr>
            <p:spPr>
              <a:xfrm>
                <a:off x="390618" y="1622342"/>
                <a:ext cx="5439660" cy="4581152"/>
              </a:xfrm>
            </p:spPr>
            <p:txBody>
              <a:bodyPr>
                <a:normAutofit/>
              </a:bodyPr>
              <a:lstStyle/>
              <a:p>
                <a:r>
                  <a:rPr lang="en-US" sz="2400" dirty="0"/>
                  <a:t>Assumptions</a:t>
                </a:r>
              </a:p>
              <a:p>
                <a:pPr lvl="1"/>
                <a:r>
                  <a:rPr lang="en-US" sz="2000" dirty="0"/>
                  <a:t>All sellers small so cannot influence price</a:t>
                </a:r>
              </a:p>
              <a:p>
                <a:pPr lvl="1"/>
                <a:r>
                  <a:rPr lang="en-US" sz="2000" dirty="0"/>
                  <a:t>Homogenous goods</a:t>
                </a:r>
              </a:p>
              <a:p>
                <a:r>
                  <a:rPr lang="cs-CZ" sz="2400"/>
                  <a:t>Firm optimisation problem</a:t>
                </a:r>
                <a:endParaRPr lang="en-US" sz="2400" dirty="0"/>
              </a:p>
              <a:p>
                <a:pPr lvl="1"/>
                <a:r>
                  <a:rPr lang="cs-CZ" sz="1800">
                    <a:ea typeface="Cambria Math" panose="02040503050406030204" pitchFamily="18" charset="0"/>
                  </a:rPr>
                  <a:t>maximise </a:t>
                </a:r>
                <a14:m>
                  <m:oMath xmlns:m="http://schemas.openxmlformats.org/officeDocument/2006/math">
                    <m:r>
                      <a:rPr lang="cs-CZ" sz="1800" b="0" i="1" smtClean="0">
                        <a:latin typeface="Cambria Math" panose="02040503050406030204" pitchFamily="18" charset="0"/>
                        <a:ea typeface="Cambria Math" panose="02040503050406030204" pitchFamily="18" charset="0"/>
                      </a:rPr>
                      <m:t>𝜋</m:t>
                    </m:r>
                    <m:d>
                      <m:dPr>
                        <m:ctrlPr>
                          <a:rPr lang="cs-CZ" sz="1800" b="0" i="1" smtClean="0">
                            <a:latin typeface="Cambria Math" panose="02040503050406030204" pitchFamily="18" charset="0"/>
                            <a:ea typeface="Cambria Math" panose="02040503050406030204" pitchFamily="18" charset="0"/>
                          </a:rPr>
                        </m:ctrlPr>
                      </m:dPr>
                      <m:e>
                        <m:r>
                          <a:rPr lang="cs-CZ" sz="1800" b="0" i="1" smtClean="0">
                            <a:latin typeface="Cambria Math" panose="02040503050406030204" pitchFamily="18" charset="0"/>
                            <a:ea typeface="Cambria Math" panose="02040503050406030204" pitchFamily="18" charset="0"/>
                          </a:rPr>
                          <m:t>𝑄</m:t>
                        </m:r>
                      </m:e>
                    </m:d>
                    <m:r>
                      <a:rPr lang="cs-CZ" sz="1800" b="0" i="1" smtClean="0">
                        <a:latin typeface="Cambria Math" panose="02040503050406030204" pitchFamily="18" charset="0"/>
                        <a:ea typeface="Cambria Math" panose="02040503050406030204" pitchFamily="18" charset="0"/>
                      </a:rPr>
                      <m:t>=</m:t>
                    </m:r>
                    <m:r>
                      <a:rPr lang="cs-CZ" sz="1800" b="0" i="1" smtClean="0">
                        <a:latin typeface="Cambria Math" panose="02040503050406030204" pitchFamily="18" charset="0"/>
                        <a:ea typeface="Cambria Math" panose="02040503050406030204" pitchFamily="18" charset="0"/>
                      </a:rPr>
                      <m:t>𝑃𝑄</m:t>
                    </m:r>
                    <m:r>
                      <a:rPr lang="cs-CZ" sz="1800" b="0" i="1" smtClean="0">
                        <a:latin typeface="Cambria Math" panose="02040503050406030204" pitchFamily="18" charset="0"/>
                        <a:ea typeface="Cambria Math" panose="02040503050406030204" pitchFamily="18" charset="0"/>
                      </a:rPr>
                      <m:t>−</m:t>
                    </m:r>
                    <m:r>
                      <a:rPr lang="cs-CZ" sz="1800" b="0" i="1" smtClean="0">
                        <a:latin typeface="Cambria Math" panose="02040503050406030204" pitchFamily="18" charset="0"/>
                        <a:ea typeface="Cambria Math" panose="02040503050406030204" pitchFamily="18" charset="0"/>
                      </a:rPr>
                      <m:t>𝑇𝐶</m:t>
                    </m:r>
                    <m:r>
                      <a:rPr lang="cs-CZ" sz="1800" b="0" i="1" smtClean="0">
                        <a:latin typeface="Cambria Math" panose="02040503050406030204" pitchFamily="18" charset="0"/>
                        <a:ea typeface="Cambria Math" panose="02040503050406030204" pitchFamily="18" charset="0"/>
                      </a:rPr>
                      <m:t>(</m:t>
                    </m:r>
                    <m:r>
                      <a:rPr lang="cs-CZ" sz="1800" b="0" i="1" smtClean="0">
                        <a:latin typeface="Cambria Math" panose="02040503050406030204" pitchFamily="18" charset="0"/>
                        <a:ea typeface="Cambria Math" panose="02040503050406030204" pitchFamily="18" charset="0"/>
                      </a:rPr>
                      <m:t>𝑄</m:t>
                    </m:r>
                    <m:r>
                      <a:rPr lang="cs-CZ" sz="1800" b="0" i="1" smtClean="0">
                        <a:latin typeface="Cambria Math" panose="02040503050406030204" pitchFamily="18" charset="0"/>
                        <a:ea typeface="Cambria Math" panose="02040503050406030204" pitchFamily="18" charset="0"/>
                      </a:rPr>
                      <m:t>)</m:t>
                    </m:r>
                  </m:oMath>
                </a14:m>
                <a:endParaRPr lang="cs-CZ" sz="1800" dirty="0"/>
              </a:p>
              <a:p>
                <a:pPr lvl="1"/>
                <a:r>
                  <a:rPr lang="cs-CZ" sz="1800"/>
                  <a:t>FOC: </a:t>
                </a:r>
                <a14:m>
                  <m:oMath xmlns:m="http://schemas.openxmlformats.org/officeDocument/2006/math">
                    <m:sSup>
                      <m:sSupPr>
                        <m:ctrlPr>
                          <a:rPr lang="cs-CZ" sz="1800" b="0" i="1" smtClean="0">
                            <a:latin typeface="Cambria Math" panose="02040503050406030204" pitchFamily="18" charset="0"/>
                            <a:ea typeface="Cambria Math" panose="02040503050406030204" pitchFamily="18" charset="0"/>
                          </a:rPr>
                        </m:ctrlPr>
                      </m:sSupPr>
                      <m:e>
                        <m:r>
                          <a:rPr lang="cs-CZ" sz="1800" i="1">
                            <a:latin typeface="Cambria Math" panose="02040503050406030204" pitchFamily="18" charset="0"/>
                            <a:ea typeface="Cambria Math" panose="02040503050406030204" pitchFamily="18" charset="0"/>
                          </a:rPr>
                          <m:t>𝜋</m:t>
                        </m:r>
                      </m:e>
                      <m:sup>
                        <m:r>
                          <a:rPr lang="cs-CZ" sz="1800" b="0" i="1" smtClean="0">
                            <a:latin typeface="Cambria Math" panose="02040503050406030204" pitchFamily="18" charset="0"/>
                            <a:ea typeface="Cambria Math" panose="02040503050406030204" pitchFamily="18" charset="0"/>
                          </a:rPr>
                          <m:t>′</m:t>
                        </m:r>
                      </m:sup>
                    </m:sSup>
                    <m:r>
                      <a:rPr lang="cs-CZ" sz="1800" b="0" i="1" smtClean="0">
                        <a:latin typeface="Cambria Math" panose="02040503050406030204" pitchFamily="18" charset="0"/>
                        <a:ea typeface="Cambria Math" panose="02040503050406030204" pitchFamily="18" charset="0"/>
                      </a:rPr>
                      <m:t>(</m:t>
                    </m:r>
                    <m:sSup>
                      <m:sSupPr>
                        <m:ctrlPr>
                          <a:rPr lang="cs-CZ" sz="1800" b="0" i="1" smtClean="0">
                            <a:latin typeface="Cambria Math" panose="02040503050406030204" pitchFamily="18" charset="0"/>
                            <a:ea typeface="Cambria Math" panose="02040503050406030204" pitchFamily="18" charset="0"/>
                          </a:rPr>
                        </m:ctrlPr>
                      </m:sSupPr>
                      <m:e>
                        <m:r>
                          <a:rPr lang="cs-CZ" sz="1800" b="0" i="1" smtClean="0">
                            <a:latin typeface="Cambria Math" panose="02040503050406030204" pitchFamily="18" charset="0"/>
                            <a:ea typeface="Cambria Math" panose="02040503050406030204" pitchFamily="18" charset="0"/>
                          </a:rPr>
                          <m:t>𝑄</m:t>
                        </m:r>
                      </m:e>
                      <m:sup>
                        <m:r>
                          <a:rPr lang="cs-CZ" sz="1800" b="0" i="1" smtClean="0">
                            <a:latin typeface="Cambria Math" panose="02040503050406030204" pitchFamily="18" charset="0"/>
                            <a:ea typeface="Cambria Math" panose="02040503050406030204" pitchFamily="18" charset="0"/>
                          </a:rPr>
                          <m:t>∗</m:t>
                        </m:r>
                      </m:sup>
                    </m:sSup>
                    <m:r>
                      <a:rPr lang="cs-CZ" sz="1800" b="0" i="1" smtClean="0">
                        <a:latin typeface="Cambria Math" panose="02040503050406030204" pitchFamily="18" charset="0"/>
                        <a:ea typeface="Cambria Math" panose="02040503050406030204" pitchFamily="18" charset="0"/>
                      </a:rPr>
                      <m:t>)</m:t>
                    </m:r>
                    <m:r>
                      <a:rPr lang="cs-CZ" sz="1800" i="1">
                        <a:latin typeface="Cambria Math" panose="02040503050406030204" pitchFamily="18" charset="0"/>
                        <a:ea typeface="Cambria Math" panose="02040503050406030204" pitchFamily="18" charset="0"/>
                      </a:rPr>
                      <m:t>=</m:t>
                    </m:r>
                    <m:r>
                      <a:rPr lang="cs-CZ" sz="1800" i="1">
                        <a:latin typeface="Cambria Math" panose="02040503050406030204" pitchFamily="18" charset="0"/>
                        <a:ea typeface="Cambria Math" panose="02040503050406030204" pitchFamily="18" charset="0"/>
                      </a:rPr>
                      <m:t>𝑃</m:t>
                    </m:r>
                    <m:r>
                      <a:rPr lang="cs-CZ" sz="1800" i="1">
                        <a:latin typeface="Cambria Math" panose="02040503050406030204" pitchFamily="18" charset="0"/>
                        <a:ea typeface="Cambria Math" panose="02040503050406030204" pitchFamily="18" charset="0"/>
                      </a:rPr>
                      <m:t>−</m:t>
                    </m:r>
                    <m:r>
                      <a:rPr lang="cs-CZ" sz="1800" b="0" i="1" smtClean="0">
                        <a:latin typeface="Cambria Math" panose="02040503050406030204" pitchFamily="18" charset="0"/>
                        <a:ea typeface="Cambria Math" panose="02040503050406030204" pitchFamily="18" charset="0"/>
                      </a:rPr>
                      <m:t>𝑀𝐶</m:t>
                    </m:r>
                    <m:d>
                      <m:dPr>
                        <m:ctrlPr>
                          <a:rPr lang="cs-CZ" sz="1800" b="0" i="1" smtClean="0">
                            <a:latin typeface="Cambria Math" panose="02040503050406030204" pitchFamily="18" charset="0"/>
                            <a:ea typeface="Cambria Math" panose="02040503050406030204" pitchFamily="18" charset="0"/>
                          </a:rPr>
                        </m:ctrlPr>
                      </m:dPr>
                      <m:e>
                        <m:sSup>
                          <m:sSupPr>
                            <m:ctrlPr>
                              <a:rPr lang="cs-CZ" sz="1800" i="1">
                                <a:latin typeface="Cambria Math" panose="02040503050406030204" pitchFamily="18" charset="0"/>
                                <a:ea typeface="Cambria Math" panose="02040503050406030204" pitchFamily="18" charset="0"/>
                              </a:rPr>
                            </m:ctrlPr>
                          </m:sSupPr>
                          <m:e>
                            <m:r>
                              <a:rPr lang="cs-CZ" sz="1800" i="1">
                                <a:latin typeface="Cambria Math" panose="02040503050406030204" pitchFamily="18" charset="0"/>
                                <a:ea typeface="Cambria Math" panose="02040503050406030204" pitchFamily="18" charset="0"/>
                              </a:rPr>
                              <m:t>𝑄</m:t>
                            </m:r>
                          </m:e>
                          <m:sup>
                            <m:r>
                              <a:rPr lang="cs-CZ" sz="1800" i="1">
                                <a:latin typeface="Cambria Math" panose="02040503050406030204" pitchFamily="18" charset="0"/>
                                <a:ea typeface="Cambria Math" panose="02040503050406030204" pitchFamily="18" charset="0"/>
                              </a:rPr>
                              <m:t>∗</m:t>
                            </m:r>
                          </m:sup>
                        </m:sSup>
                      </m:e>
                    </m:d>
                    <m:r>
                      <a:rPr lang="cs-CZ" sz="1800" b="0" i="1" smtClean="0">
                        <a:latin typeface="Cambria Math" panose="02040503050406030204" pitchFamily="18" charset="0"/>
                        <a:ea typeface="Cambria Math" panose="02040503050406030204" pitchFamily="18" charset="0"/>
                      </a:rPr>
                      <m:t>=0</m:t>
                    </m:r>
                  </m:oMath>
                </a14:m>
                <a:endParaRPr lang="cs-CZ" sz="1800" dirty="0"/>
              </a:p>
              <a:p>
                <a:pPr lvl="1"/>
                <a:r>
                  <a:rPr lang="cs-CZ" sz="1800">
                    <a:sym typeface="Wingdings" panose="05000000000000000000" pitchFamily="2" charset="2"/>
                  </a:rPr>
                  <a:t> </a:t>
                </a:r>
                <a14:m>
                  <m:oMath xmlns:m="http://schemas.openxmlformats.org/officeDocument/2006/math">
                    <m:r>
                      <a:rPr lang="cs-CZ" sz="1800" i="1">
                        <a:latin typeface="Cambria Math" panose="02040503050406030204" pitchFamily="18" charset="0"/>
                        <a:ea typeface="Cambria Math" panose="02040503050406030204" pitchFamily="18" charset="0"/>
                      </a:rPr>
                      <m:t>𝑃</m:t>
                    </m:r>
                    <m:r>
                      <a:rPr lang="cs-CZ" sz="1800" b="0" i="1" smtClean="0">
                        <a:latin typeface="Cambria Math" panose="02040503050406030204" pitchFamily="18" charset="0"/>
                        <a:ea typeface="Cambria Math" panose="02040503050406030204" pitchFamily="18" charset="0"/>
                      </a:rPr>
                      <m:t>=</m:t>
                    </m:r>
                    <m:r>
                      <a:rPr lang="cs-CZ" sz="1800" i="1">
                        <a:latin typeface="Cambria Math" panose="02040503050406030204" pitchFamily="18" charset="0"/>
                        <a:ea typeface="Cambria Math" panose="02040503050406030204" pitchFamily="18" charset="0"/>
                      </a:rPr>
                      <m:t>𝑀𝐶</m:t>
                    </m:r>
                    <m:d>
                      <m:dPr>
                        <m:ctrlPr>
                          <a:rPr lang="cs-CZ" sz="1800" i="1">
                            <a:latin typeface="Cambria Math" panose="02040503050406030204" pitchFamily="18" charset="0"/>
                            <a:ea typeface="Cambria Math" panose="02040503050406030204" pitchFamily="18" charset="0"/>
                          </a:rPr>
                        </m:ctrlPr>
                      </m:dPr>
                      <m:e>
                        <m:sSup>
                          <m:sSupPr>
                            <m:ctrlPr>
                              <a:rPr lang="cs-CZ" sz="1800" i="1">
                                <a:latin typeface="Cambria Math" panose="02040503050406030204" pitchFamily="18" charset="0"/>
                                <a:ea typeface="Cambria Math" panose="02040503050406030204" pitchFamily="18" charset="0"/>
                              </a:rPr>
                            </m:ctrlPr>
                          </m:sSupPr>
                          <m:e>
                            <m:r>
                              <a:rPr lang="cs-CZ" sz="1800" i="1">
                                <a:latin typeface="Cambria Math" panose="02040503050406030204" pitchFamily="18" charset="0"/>
                                <a:ea typeface="Cambria Math" panose="02040503050406030204" pitchFamily="18" charset="0"/>
                              </a:rPr>
                              <m:t>𝑄</m:t>
                            </m:r>
                          </m:e>
                          <m:sup>
                            <m:r>
                              <a:rPr lang="cs-CZ" sz="1800" i="1">
                                <a:latin typeface="Cambria Math" panose="02040503050406030204" pitchFamily="18" charset="0"/>
                                <a:ea typeface="Cambria Math" panose="02040503050406030204" pitchFamily="18" charset="0"/>
                              </a:rPr>
                              <m:t>∗</m:t>
                            </m:r>
                          </m:sup>
                        </m:sSup>
                      </m:e>
                    </m:d>
                  </m:oMath>
                </a14:m>
                <a:endParaRPr lang="cs-CZ" sz="1600" dirty="0"/>
              </a:p>
              <a:p>
                <a:r>
                  <a:rPr lang="cs-CZ" sz="2400"/>
                  <a:t>Markup with perfect competition</a:t>
                </a:r>
                <a:endParaRPr lang="cs-CZ" sz="2400" dirty="0"/>
              </a:p>
              <a:p>
                <a:pPr lvl="1"/>
                <a14:m>
                  <m:oMath xmlns:m="http://schemas.openxmlformats.org/officeDocument/2006/math">
                    <m:r>
                      <m:rPr>
                        <m:sty m:val="p"/>
                      </m:rPr>
                      <a:rPr lang="el-GR" sz="1800" i="1" smtClean="0">
                        <a:latin typeface="Cambria Math" panose="02040503050406030204" pitchFamily="18" charset="0"/>
                        <a:ea typeface="Cambria Math" panose="02040503050406030204" pitchFamily="18" charset="0"/>
                      </a:rPr>
                      <m:t>μ</m:t>
                    </m:r>
                    <m:r>
                      <a:rPr lang="cs-CZ" sz="1800">
                        <a:latin typeface="Cambria Math" panose="02040503050406030204" pitchFamily="18" charset="0"/>
                      </a:rPr>
                      <m:t>=</m:t>
                    </m:r>
                    <m:f>
                      <m:fPr>
                        <m:ctrlPr>
                          <a:rPr lang="cs-CZ" sz="1800" i="1">
                            <a:latin typeface="Cambria Math" panose="02040503050406030204" pitchFamily="18" charset="0"/>
                          </a:rPr>
                        </m:ctrlPr>
                      </m:fPr>
                      <m:num>
                        <m:r>
                          <a:rPr lang="cs-CZ" sz="1800" i="1">
                            <a:latin typeface="Cambria Math" panose="02040503050406030204" pitchFamily="18" charset="0"/>
                          </a:rPr>
                          <m:t>𝑃</m:t>
                        </m:r>
                        <m:r>
                          <a:rPr lang="cs-CZ" sz="1800" i="1">
                            <a:latin typeface="Cambria Math" panose="02040503050406030204" pitchFamily="18" charset="0"/>
                          </a:rPr>
                          <m:t>−</m:t>
                        </m:r>
                        <m:r>
                          <a:rPr lang="cs-CZ" sz="1800" i="1">
                            <a:latin typeface="Cambria Math" panose="02040503050406030204" pitchFamily="18" charset="0"/>
                            <a:ea typeface="Cambria Math" panose="02040503050406030204" pitchFamily="18" charset="0"/>
                          </a:rPr>
                          <m:t>𝑀𝐶</m:t>
                        </m:r>
                        <m:d>
                          <m:dPr>
                            <m:ctrlPr>
                              <a:rPr lang="cs-CZ" sz="1800" i="1">
                                <a:latin typeface="Cambria Math" panose="02040503050406030204" pitchFamily="18" charset="0"/>
                                <a:ea typeface="Cambria Math" panose="02040503050406030204" pitchFamily="18" charset="0"/>
                              </a:rPr>
                            </m:ctrlPr>
                          </m:dPr>
                          <m:e>
                            <m:sSup>
                              <m:sSupPr>
                                <m:ctrlPr>
                                  <a:rPr lang="cs-CZ" sz="1800" i="1">
                                    <a:latin typeface="Cambria Math" panose="02040503050406030204" pitchFamily="18" charset="0"/>
                                    <a:ea typeface="Cambria Math" panose="02040503050406030204" pitchFamily="18" charset="0"/>
                                  </a:rPr>
                                </m:ctrlPr>
                              </m:sSupPr>
                              <m:e>
                                <m:r>
                                  <a:rPr lang="cs-CZ" sz="1800" i="1">
                                    <a:latin typeface="Cambria Math" panose="02040503050406030204" pitchFamily="18" charset="0"/>
                                    <a:ea typeface="Cambria Math" panose="02040503050406030204" pitchFamily="18" charset="0"/>
                                  </a:rPr>
                                  <m:t>𝑄</m:t>
                                </m:r>
                              </m:e>
                              <m:sup>
                                <m:r>
                                  <a:rPr lang="cs-CZ" sz="1800" i="1">
                                    <a:latin typeface="Cambria Math" panose="02040503050406030204" pitchFamily="18" charset="0"/>
                                    <a:ea typeface="Cambria Math" panose="02040503050406030204" pitchFamily="18" charset="0"/>
                                  </a:rPr>
                                  <m:t>∗</m:t>
                                </m:r>
                              </m:sup>
                            </m:sSup>
                          </m:e>
                        </m:d>
                      </m:num>
                      <m:den>
                        <m:r>
                          <a:rPr lang="cs-CZ" sz="1800" i="1">
                            <a:latin typeface="Cambria Math" panose="02040503050406030204" pitchFamily="18" charset="0"/>
                            <a:ea typeface="Cambria Math" panose="02040503050406030204" pitchFamily="18" charset="0"/>
                          </a:rPr>
                          <m:t>𝑀𝐶</m:t>
                        </m:r>
                        <m:d>
                          <m:dPr>
                            <m:ctrlPr>
                              <a:rPr lang="cs-CZ" sz="1800" i="1">
                                <a:latin typeface="Cambria Math" panose="02040503050406030204" pitchFamily="18" charset="0"/>
                                <a:ea typeface="Cambria Math" panose="02040503050406030204" pitchFamily="18" charset="0"/>
                              </a:rPr>
                            </m:ctrlPr>
                          </m:dPr>
                          <m:e>
                            <m:sSup>
                              <m:sSupPr>
                                <m:ctrlPr>
                                  <a:rPr lang="cs-CZ" sz="1800" i="1">
                                    <a:latin typeface="Cambria Math" panose="02040503050406030204" pitchFamily="18" charset="0"/>
                                    <a:ea typeface="Cambria Math" panose="02040503050406030204" pitchFamily="18" charset="0"/>
                                  </a:rPr>
                                </m:ctrlPr>
                              </m:sSupPr>
                              <m:e>
                                <m:r>
                                  <a:rPr lang="cs-CZ" sz="1800" i="1">
                                    <a:latin typeface="Cambria Math" panose="02040503050406030204" pitchFamily="18" charset="0"/>
                                    <a:ea typeface="Cambria Math" panose="02040503050406030204" pitchFamily="18" charset="0"/>
                                  </a:rPr>
                                  <m:t>𝑄</m:t>
                                </m:r>
                              </m:e>
                              <m:sup>
                                <m:r>
                                  <a:rPr lang="cs-CZ" sz="1800" i="1">
                                    <a:latin typeface="Cambria Math" panose="02040503050406030204" pitchFamily="18" charset="0"/>
                                    <a:ea typeface="Cambria Math" panose="02040503050406030204" pitchFamily="18" charset="0"/>
                                  </a:rPr>
                                  <m:t>∗</m:t>
                                </m:r>
                              </m:sup>
                            </m:sSup>
                          </m:e>
                        </m:d>
                      </m:den>
                    </m:f>
                    <m:r>
                      <a:rPr lang="cs-CZ" sz="1800" b="0" i="1" smtClean="0">
                        <a:latin typeface="Cambria Math" panose="02040503050406030204" pitchFamily="18" charset="0"/>
                      </a:rPr>
                      <m:t>=0</m:t>
                    </m:r>
                  </m:oMath>
                </a14:m>
                <a:endParaRPr lang="cs-CZ" sz="1800" dirty="0"/>
              </a:p>
              <a:p>
                <a:pPr marL="0" indent="0">
                  <a:buNone/>
                </a:pPr>
                <a:endParaRPr lang="cs-CZ" sz="2200">
                  <a:solidFill>
                    <a:schemeClr val="accent1"/>
                  </a:solidFill>
                  <a:sym typeface="Wingdings" panose="05000000000000000000" pitchFamily="2" charset="2"/>
                </a:endParaRPr>
              </a:p>
              <a:p>
                <a:pPr marL="0" indent="0">
                  <a:buNone/>
                </a:pPr>
                <a:r>
                  <a:rPr lang="cs-CZ" sz="2200">
                    <a:solidFill>
                      <a:schemeClr val="accent1"/>
                    </a:solidFill>
                    <a:sym typeface="Wingdings" panose="05000000000000000000" pitchFamily="2" charset="2"/>
                  </a:rPr>
                  <a:t> Under perfect competition, f</a:t>
                </a:r>
                <a:r>
                  <a:rPr lang="cs-CZ" sz="2200">
                    <a:solidFill>
                      <a:schemeClr val="accent1"/>
                    </a:solidFill>
                  </a:rPr>
                  <a:t>irms are price-takers and have no market power</a:t>
                </a:r>
                <a:endParaRPr lang="cs-CZ" sz="2200" dirty="0">
                  <a:solidFill>
                    <a:schemeClr val="accent1"/>
                  </a:solidFill>
                </a:endParaRPr>
              </a:p>
            </p:txBody>
          </p:sp>
        </mc:Choice>
        <mc:Fallback>
          <p:sp>
            <p:nvSpPr>
              <p:cNvPr id="4" name="Content Placeholder 3">
                <a:extLst>
                  <a:ext uri="{FF2B5EF4-FFF2-40B4-BE49-F238E27FC236}">
                    <a16:creationId xmlns:a16="http://schemas.microsoft.com/office/drawing/2014/main" id="{5D6B8589-12FF-4AFB-8607-22FFB871D32A}"/>
                  </a:ext>
                </a:extLst>
              </p:cNvPr>
              <p:cNvSpPr>
                <a:spLocks noGrp="1" noRot="1" noChangeAspect="1" noMove="1" noResize="1" noEditPoints="1" noAdjustHandles="1" noChangeArrowheads="1" noChangeShapeType="1" noTextEdit="1"/>
              </p:cNvSpPr>
              <p:nvPr>
                <p:ph idx="1"/>
              </p:nvPr>
            </p:nvSpPr>
            <p:spPr>
              <a:xfrm>
                <a:off x="390618" y="1622342"/>
                <a:ext cx="5439660" cy="4581152"/>
              </a:xfrm>
              <a:blipFill>
                <a:blip r:embed="rId3"/>
                <a:stretch>
                  <a:fillRect l="-1457" t="-1862" r="-1345" b="-2128"/>
                </a:stretch>
              </a:blipFill>
            </p:spPr>
            <p:txBody>
              <a:bodyPr/>
              <a:lstStyle/>
              <a:p>
                <a:r>
                  <a:rPr lang="cs-CZ">
                    <a:noFill/>
                  </a:rPr>
                  <a:t> </a:t>
                </a:r>
              </a:p>
            </p:txBody>
          </p:sp>
        </mc:Fallback>
      </mc:AlternateContent>
      <p:sp>
        <p:nvSpPr>
          <p:cNvPr id="9" name="Title 4">
            <a:extLst>
              <a:ext uri="{FF2B5EF4-FFF2-40B4-BE49-F238E27FC236}">
                <a16:creationId xmlns:a16="http://schemas.microsoft.com/office/drawing/2014/main" id="{7403F90D-659A-4CA1-9541-C7E1F3C135EC}"/>
              </a:ext>
            </a:extLst>
          </p:cNvPr>
          <p:cNvSpPr>
            <a:spLocks noGrp="1"/>
          </p:cNvSpPr>
          <p:nvPr>
            <p:ph type="title"/>
          </p:nvPr>
        </p:nvSpPr>
        <p:spPr>
          <a:xfrm>
            <a:off x="838200" y="222532"/>
            <a:ext cx="5326765" cy="1325563"/>
          </a:xfrm>
        </p:spPr>
        <p:txBody>
          <a:bodyPr/>
          <a:lstStyle/>
          <a:p>
            <a:r>
              <a:rPr lang="en-US"/>
              <a:t>Market power with perfect competition</a:t>
            </a:r>
            <a:endParaRPr lang="cs-CZ" dirty="0"/>
          </a:p>
        </p:txBody>
      </p:sp>
      <p:pic>
        <p:nvPicPr>
          <p:cNvPr id="5" name="Picture 4">
            <a:extLst>
              <a:ext uri="{FF2B5EF4-FFF2-40B4-BE49-F238E27FC236}">
                <a16:creationId xmlns:a16="http://schemas.microsoft.com/office/drawing/2014/main" id="{4DAE39A6-6411-4042-B2CD-0BACDF7D78A0}"/>
              </a:ext>
            </a:extLst>
          </p:cNvPr>
          <p:cNvPicPr>
            <a:picLocks noChangeAspect="1"/>
          </p:cNvPicPr>
          <p:nvPr/>
        </p:nvPicPr>
        <p:blipFill>
          <a:blip r:embed="rId4"/>
          <a:stretch>
            <a:fillRect/>
          </a:stretch>
        </p:blipFill>
        <p:spPr>
          <a:xfrm>
            <a:off x="5744308" y="2442603"/>
            <a:ext cx="4917944" cy="4341358"/>
          </a:xfrm>
          <a:prstGeom prst="rect">
            <a:avLst/>
          </a:prstGeom>
        </p:spPr>
      </p:pic>
      <p:cxnSp>
        <p:nvCxnSpPr>
          <p:cNvPr id="10" name="Straight Connector 9">
            <a:extLst>
              <a:ext uri="{FF2B5EF4-FFF2-40B4-BE49-F238E27FC236}">
                <a16:creationId xmlns:a16="http://schemas.microsoft.com/office/drawing/2014/main" id="{7FEC3A6C-B035-434C-86D5-24DD7F3EA921}"/>
              </a:ext>
            </a:extLst>
          </p:cNvPr>
          <p:cNvCxnSpPr>
            <a:cxnSpLocks/>
          </p:cNvCxnSpPr>
          <p:nvPr/>
        </p:nvCxnSpPr>
        <p:spPr>
          <a:xfrm>
            <a:off x="6557108" y="4433498"/>
            <a:ext cx="4243754" cy="1"/>
          </a:xfrm>
          <a:prstGeom prst="line">
            <a:avLst/>
          </a:prstGeom>
          <a:ln w="28575"/>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B81A38EA-1723-4FC7-885D-247F2ADE9851}"/>
              </a:ext>
            </a:extLst>
          </p:cNvPr>
          <p:cNvSpPr txBox="1"/>
          <p:nvPr/>
        </p:nvSpPr>
        <p:spPr>
          <a:xfrm>
            <a:off x="6096000" y="4202666"/>
            <a:ext cx="2696498" cy="461665"/>
          </a:xfrm>
          <a:prstGeom prst="rect">
            <a:avLst/>
          </a:prstGeom>
          <a:noFill/>
        </p:spPr>
        <p:txBody>
          <a:bodyPr wrap="square" rtlCol="0">
            <a:spAutoFit/>
          </a:bodyPr>
          <a:lstStyle/>
          <a:p>
            <a:r>
              <a:rPr lang="cs-CZ" sz="2400" i="1">
                <a:latin typeface="+mj-lt"/>
                <a:cs typeface="Times New Roman" panose="02020603050405020304" pitchFamily="18" charset="0"/>
              </a:rPr>
              <a:t>P</a:t>
            </a:r>
            <a:endParaRPr lang="cs-CZ" sz="2400" i="1" dirty="0">
              <a:latin typeface="+mj-lt"/>
              <a:cs typeface="Times New Roman" panose="02020603050405020304" pitchFamily="18" charset="0"/>
            </a:endParaRPr>
          </a:p>
        </p:txBody>
      </p:sp>
      <p:sp>
        <p:nvSpPr>
          <p:cNvPr id="12" name="TextBox 11">
            <a:extLst>
              <a:ext uri="{FF2B5EF4-FFF2-40B4-BE49-F238E27FC236}">
                <a16:creationId xmlns:a16="http://schemas.microsoft.com/office/drawing/2014/main" id="{0E38090F-D2FE-400B-8168-540C853C8BCF}"/>
              </a:ext>
            </a:extLst>
          </p:cNvPr>
          <p:cNvSpPr txBox="1"/>
          <p:nvPr/>
        </p:nvSpPr>
        <p:spPr>
          <a:xfrm>
            <a:off x="10472614" y="1660471"/>
            <a:ext cx="1524001"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cs-CZ" sz="2000" i="1">
                <a:latin typeface="+mj-lt"/>
                <a:cs typeface="Times New Roman" panose="02020603050405020304" pitchFamily="18" charset="0"/>
              </a:rPr>
              <a:t>firm-level supply curve</a:t>
            </a:r>
            <a:endParaRPr lang="cs-CZ" sz="2000" i="1" dirty="0">
              <a:latin typeface="+mj-lt"/>
              <a:cs typeface="Times New Roman" panose="02020603050405020304" pitchFamily="18" charset="0"/>
            </a:endParaRPr>
          </a:p>
        </p:txBody>
      </p:sp>
      <p:cxnSp>
        <p:nvCxnSpPr>
          <p:cNvPr id="13" name="Straight Arrow Connector 12">
            <a:extLst>
              <a:ext uri="{FF2B5EF4-FFF2-40B4-BE49-F238E27FC236}">
                <a16:creationId xmlns:a16="http://schemas.microsoft.com/office/drawing/2014/main" id="{0F8FB7AE-EA0D-42B8-BA26-217BFCA5E11A}"/>
              </a:ext>
            </a:extLst>
          </p:cNvPr>
          <p:cNvCxnSpPr>
            <a:cxnSpLocks/>
          </p:cNvCxnSpPr>
          <p:nvPr/>
        </p:nvCxnSpPr>
        <p:spPr>
          <a:xfrm flipH="1">
            <a:off x="10056560" y="2368357"/>
            <a:ext cx="744302" cy="3904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a16="http://schemas.microsoft.com/office/drawing/2014/main" id="{07AFF6F7-C443-44DE-AF74-638A304476D5}"/>
              </a:ext>
            </a:extLst>
          </p:cNvPr>
          <p:cNvSpPr txBox="1"/>
          <p:nvPr/>
        </p:nvSpPr>
        <p:spPr>
          <a:xfrm>
            <a:off x="10227350" y="4545876"/>
            <a:ext cx="1769265"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cs-CZ" sz="2000" i="1">
                <a:latin typeface="+mj-lt"/>
                <a:cs typeface="Times New Roman" panose="02020603050405020304" pitchFamily="18" charset="0"/>
              </a:rPr>
              <a:t>perfectly elastic demand curve</a:t>
            </a:r>
            <a:endParaRPr lang="cs-CZ" sz="2000" i="1" dirty="0">
              <a:latin typeface="+mj-lt"/>
              <a:cs typeface="Times New Roman" panose="02020603050405020304" pitchFamily="18" charset="0"/>
            </a:endParaRPr>
          </a:p>
        </p:txBody>
      </p:sp>
      <p:pic>
        <p:nvPicPr>
          <p:cNvPr id="3074" name="Picture 2" descr="So Many Toys!! Are they recyclable?">
            <a:extLst>
              <a:ext uri="{FF2B5EF4-FFF2-40B4-BE49-F238E27FC236}">
                <a16:creationId xmlns:a16="http://schemas.microsoft.com/office/drawing/2014/main" id="{6B96A4A1-5155-4BCB-8DE4-8BB7ED7A89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4308" y="-538620"/>
            <a:ext cx="4483042" cy="2981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91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DBF897D-A490-4BA7-A17E-3C53C65CE0B8}"/>
              </a:ext>
            </a:extLst>
          </p:cNvPr>
          <p:cNvPicPr>
            <a:picLocks noChangeAspect="1"/>
          </p:cNvPicPr>
          <p:nvPr/>
        </p:nvPicPr>
        <p:blipFill>
          <a:blip r:embed="rId3"/>
          <a:stretch>
            <a:fillRect/>
          </a:stretch>
        </p:blipFill>
        <p:spPr>
          <a:xfrm>
            <a:off x="6145794" y="3054698"/>
            <a:ext cx="5521115" cy="3777831"/>
          </a:xfrm>
          <a:prstGeom prst="rect">
            <a:avLst/>
          </a:prstGeom>
        </p:spPr>
      </p:pic>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5D6B8589-12FF-4AFB-8607-22FFB871D32A}"/>
                  </a:ext>
                </a:extLst>
              </p:cNvPr>
              <p:cNvSpPr>
                <a:spLocks noGrp="1"/>
              </p:cNvSpPr>
              <p:nvPr>
                <p:ph idx="1"/>
              </p:nvPr>
            </p:nvSpPr>
            <p:spPr>
              <a:xfrm>
                <a:off x="357253" y="2763946"/>
                <a:ext cx="7830105" cy="3375598"/>
              </a:xfrm>
            </p:spPr>
            <p:txBody>
              <a:bodyPr>
                <a:noAutofit/>
              </a:bodyPr>
              <a:lstStyle/>
              <a:p>
                <a:r>
                  <a:rPr lang="en-US" sz="2400" dirty="0"/>
                  <a:t>Assumptions</a:t>
                </a:r>
              </a:p>
              <a:p>
                <a:pPr lvl="1"/>
                <a:r>
                  <a:rPr lang="cs-CZ" sz="2000" dirty="0" err="1"/>
                  <a:t>Only</a:t>
                </a:r>
                <a:r>
                  <a:rPr lang="cs-CZ" sz="2000" dirty="0"/>
                  <a:t> </a:t>
                </a:r>
                <a:r>
                  <a:rPr lang="cs-CZ" sz="2000" dirty="0" err="1"/>
                  <a:t>one</a:t>
                </a:r>
                <a:r>
                  <a:rPr lang="cs-CZ" sz="2000" dirty="0"/>
                  <a:t> </a:t>
                </a:r>
                <a:r>
                  <a:rPr lang="cs-CZ" sz="2000" dirty="0" err="1"/>
                  <a:t>seller</a:t>
                </a:r>
                <a:r>
                  <a:rPr lang="cs-CZ" sz="2000" dirty="0"/>
                  <a:t> in </a:t>
                </a:r>
                <a:r>
                  <a:rPr lang="cs-CZ" sz="2000" dirty="0" err="1"/>
                  <a:t>the</a:t>
                </a:r>
                <a:r>
                  <a:rPr lang="cs-CZ" sz="2000" dirty="0"/>
                  <a:t> market</a:t>
                </a:r>
                <a:endParaRPr lang="en-US" sz="2000" dirty="0"/>
              </a:p>
              <a:p>
                <a:pPr lvl="1"/>
                <a:r>
                  <a:rPr lang="cs-CZ" sz="2000" dirty="0"/>
                  <a:t>No </a:t>
                </a:r>
                <a:r>
                  <a:rPr lang="cs-CZ" sz="2000" dirty="0" err="1"/>
                  <a:t>entry</a:t>
                </a:r>
                <a:endParaRPr lang="en-GB" sz="2000" dirty="0"/>
              </a:p>
              <a:p>
                <a:pPr lvl="1"/>
                <a:r>
                  <a:rPr lang="en-GB" sz="2000" dirty="0"/>
                  <a:t>Inverse demand </a:t>
                </a:r>
                <a14:m>
                  <m:oMath xmlns:m="http://schemas.openxmlformats.org/officeDocument/2006/math">
                    <m:r>
                      <a:rPr lang="cs-CZ" sz="2000" b="0" i="1" smtClean="0">
                        <a:latin typeface="Cambria Math" panose="02040503050406030204" pitchFamily="18" charset="0"/>
                        <a:ea typeface="Cambria Math" panose="02040503050406030204" pitchFamily="18" charset="0"/>
                      </a:rPr>
                      <m:t>𝑃</m:t>
                    </m:r>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𝑄</m:t>
                    </m:r>
                    <m:r>
                      <a:rPr lang="cs-CZ" sz="2000" b="0" i="1" smtClean="0">
                        <a:latin typeface="Cambria Math" panose="02040503050406030204" pitchFamily="18" charset="0"/>
                        <a:ea typeface="Cambria Math" panose="02040503050406030204" pitchFamily="18" charset="0"/>
                      </a:rPr>
                      <m:t>)</m:t>
                    </m:r>
                  </m:oMath>
                </a14:m>
                <a:endParaRPr lang="en-US" sz="2000" dirty="0"/>
              </a:p>
              <a:p>
                <a:r>
                  <a:rPr lang="cs-CZ" sz="2400" dirty="0" err="1"/>
                  <a:t>Firm</a:t>
                </a:r>
                <a:r>
                  <a:rPr lang="cs-CZ" sz="2400" dirty="0"/>
                  <a:t> </a:t>
                </a:r>
                <a:r>
                  <a:rPr lang="cs-CZ" sz="2400" dirty="0" err="1"/>
                  <a:t>optimisation</a:t>
                </a:r>
                <a:r>
                  <a:rPr lang="cs-CZ" sz="2400" dirty="0"/>
                  <a:t> </a:t>
                </a:r>
                <a:r>
                  <a:rPr lang="cs-CZ" sz="2400" dirty="0" err="1"/>
                  <a:t>problem</a:t>
                </a:r>
                <a:endParaRPr lang="en-US" sz="2400" dirty="0"/>
              </a:p>
              <a:p>
                <a:pPr lvl="1"/>
                <a:r>
                  <a:rPr lang="cs-CZ" sz="2000" dirty="0" err="1">
                    <a:ea typeface="Cambria Math" panose="02040503050406030204" pitchFamily="18" charset="0"/>
                  </a:rPr>
                  <a:t>maximise</a:t>
                </a:r>
                <a:r>
                  <a:rPr lang="cs-CZ" sz="2000" dirty="0">
                    <a:ea typeface="Cambria Math" panose="02040503050406030204" pitchFamily="18" charset="0"/>
                  </a:rPr>
                  <a:t> </a:t>
                </a:r>
                <a14:m>
                  <m:oMath xmlns:m="http://schemas.openxmlformats.org/officeDocument/2006/math">
                    <m:r>
                      <a:rPr lang="cs-CZ" sz="2000" b="0" i="1" smtClean="0">
                        <a:latin typeface="Cambria Math" panose="02040503050406030204" pitchFamily="18" charset="0"/>
                        <a:ea typeface="Cambria Math" panose="02040503050406030204" pitchFamily="18" charset="0"/>
                      </a:rPr>
                      <m:t>𝜋</m:t>
                    </m:r>
                    <m:d>
                      <m:dPr>
                        <m:ctrlPr>
                          <a:rPr lang="cs-CZ" sz="2000" b="0" i="1" smtClean="0">
                            <a:latin typeface="Cambria Math" panose="02040503050406030204" pitchFamily="18" charset="0"/>
                            <a:ea typeface="Cambria Math" panose="02040503050406030204" pitchFamily="18" charset="0"/>
                          </a:rPr>
                        </m:ctrlPr>
                      </m:dPr>
                      <m:e>
                        <m:r>
                          <a:rPr lang="cs-CZ" sz="2000" b="0" i="1" smtClean="0">
                            <a:latin typeface="Cambria Math" panose="02040503050406030204" pitchFamily="18" charset="0"/>
                            <a:ea typeface="Cambria Math" panose="02040503050406030204" pitchFamily="18" charset="0"/>
                          </a:rPr>
                          <m:t>𝑄</m:t>
                        </m:r>
                      </m:e>
                    </m:d>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𝑃</m:t>
                    </m:r>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𝑄</m:t>
                    </m:r>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𝑄</m:t>
                    </m:r>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𝑇𝐶</m:t>
                    </m:r>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𝑄</m:t>
                    </m:r>
                    <m:r>
                      <a:rPr lang="cs-CZ" sz="2000" b="0" i="1" smtClean="0">
                        <a:latin typeface="Cambria Math" panose="02040503050406030204" pitchFamily="18" charset="0"/>
                        <a:ea typeface="Cambria Math" panose="02040503050406030204" pitchFamily="18" charset="0"/>
                      </a:rPr>
                      <m:t>)</m:t>
                    </m:r>
                  </m:oMath>
                </a14:m>
                <a:endParaRPr lang="cs-CZ" sz="2000" dirty="0"/>
              </a:p>
              <a:p>
                <a:pPr lvl="1"/>
                <a:r>
                  <a:rPr lang="cs-CZ" sz="2000" dirty="0"/>
                  <a:t>FOC: </a:t>
                </a:r>
                <a14:m>
                  <m:oMath xmlns:m="http://schemas.openxmlformats.org/officeDocument/2006/math">
                    <m:sSup>
                      <m:sSupPr>
                        <m:ctrlPr>
                          <a:rPr lang="cs-CZ" sz="2000" b="0" i="1" smtClean="0">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𝜋</m:t>
                        </m:r>
                      </m:e>
                      <m:sup>
                        <m:r>
                          <a:rPr lang="cs-CZ" sz="2000" b="0" i="1" smtClean="0">
                            <a:latin typeface="Cambria Math" panose="02040503050406030204" pitchFamily="18" charset="0"/>
                            <a:ea typeface="Cambria Math" panose="02040503050406030204" pitchFamily="18" charset="0"/>
                          </a:rPr>
                          <m:t>′</m:t>
                        </m:r>
                      </m:sup>
                    </m:sSup>
                    <m:d>
                      <m:dPr>
                        <m:ctrlPr>
                          <a:rPr lang="cs-CZ" sz="2000" b="0" i="1" smtClean="0">
                            <a:latin typeface="Cambria Math" panose="02040503050406030204" pitchFamily="18" charset="0"/>
                            <a:ea typeface="Cambria Math" panose="02040503050406030204" pitchFamily="18" charset="0"/>
                          </a:rPr>
                        </m:ctrlPr>
                      </m:dPr>
                      <m:e>
                        <m:sSup>
                          <m:sSupPr>
                            <m:ctrlPr>
                              <a:rPr lang="cs-CZ" sz="2000" b="0" i="1" smtClean="0">
                                <a:latin typeface="Cambria Math" panose="02040503050406030204" pitchFamily="18" charset="0"/>
                                <a:ea typeface="Cambria Math" panose="02040503050406030204" pitchFamily="18" charset="0"/>
                              </a:rPr>
                            </m:ctrlPr>
                          </m:sSupPr>
                          <m:e>
                            <m:r>
                              <a:rPr lang="cs-CZ" sz="2000" b="0" i="1" smtClean="0">
                                <a:latin typeface="Cambria Math" panose="02040503050406030204" pitchFamily="18" charset="0"/>
                                <a:ea typeface="Cambria Math" panose="02040503050406030204" pitchFamily="18" charset="0"/>
                              </a:rPr>
                              <m:t>𝑄</m:t>
                            </m:r>
                          </m:e>
                          <m:sup>
                            <m:r>
                              <a:rPr lang="cs-CZ" sz="2000" b="0" i="1" smtClean="0">
                                <a:latin typeface="Cambria Math" panose="02040503050406030204" pitchFamily="18" charset="0"/>
                                <a:ea typeface="Cambria Math" panose="02040503050406030204" pitchFamily="18" charset="0"/>
                              </a:rPr>
                              <m:t>∗</m:t>
                            </m:r>
                          </m:sup>
                        </m:sSup>
                      </m:e>
                    </m:d>
                    <m:r>
                      <a:rPr lang="cs-CZ" sz="2000" i="1">
                        <a:latin typeface="Cambria Math" panose="02040503050406030204" pitchFamily="18" charset="0"/>
                        <a:ea typeface="Cambria Math" panose="02040503050406030204" pitchFamily="18" charset="0"/>
                      </a:rPr>
                      <m:t>=</m:t>
                    </m:r>
                    <m:sSup>
                      <m:sSupPr>
                        <m:ctrlPr>
                          <a:rPr lang="cs-CZ" sz="2000" i="1">
                            <a:latin typeface="Cambria Math" panose="02040503050406030204" pitchFamily="18" charset="0"/>
                            <a:ea typeface="Cambria Math" panose="02040503050406030204" pitchFamily="18" charset="0"/>
                          </a:rPr>
                        </m:ctrlPr>
                      </m:sSupPr>
                      <m:e>
                        <m:r>
                          <a:rPr lang="cs-CZ" sz="2000" b="0" i="1" smtClean="0">
                            <a:latin typeface="Cambria Math" panose="02040503050406030204" pitchFamily="18" charset="0"/>
                            <a:ea typeface="Cambria Math" panose="02040503050406030204" pitchFamily="18" charset="0"/>
                          </a:rPr>
                          <m:t>𝑃</m:t>
                        </m:r>
                      </m:e>
                      <m:sup>
                        <m:r>
                          <a:rPr lang="cs-CZ" sz="2000" i="1">
                            <a:latin typeface="Cambria Math" panose="02040503050406030204" pitchFamily="18" charset="0"/>
                            <a:ea typeface="Cambria Math" panose="02040503050406030204" pitchFamily="18" charset="0"/>
                          </a:rPr>
                          <m:t>′</m:t>
                        </m:r>
                      </m:sup>
                    </m:sSup>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r>
                      <a:rPr lang="cs-CZ" sz="2000" b="0" i="1" smtClean="0">
                        <a:latin typeface="Cambria Math" panose="02040503050406030204" pitchFamily="18" charset="0"/>
                        <a:ea typeface="Cambria Math" panose="02040503050406030204" pitchFamily="18" charset="0"/>
                      </a:rPr>
                      <m:t>𝑄</m:t>
                    </m:r>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r>
                      <a:rPr lang="cs-CZ" sz="2000" i="1">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𝑀𝐶</m:t>
                    </m:r>
                    <m:d>
                      <m:dPr>
                        <m:ctrlPr>
                          <a:rPr lang="cs-CZ" sz="2000" b="0" i="1" smtClean="0">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r>
                      <a:rPr lang="cs-CZ" sz="2000" b="0" i="1" smtClean="0">
                        <a:latin typeface="Cambria Math" panose="02040503050406030204" pitchFamily="18" charset="0"/>
                        <a:ea typeface="Cambria Math" panose="02040503050406030204" pitchFamily="18" charset="0"/>
                      </a:rPr>
                      <m:t>=0</m:t>
                    </m:r>
                  </m:oMath>
                </a14:m>
                <a:endParaRPr lang="cs-CZ" sz="2000" dirty="0"/>
              </a:p>
              <a:p>
                <a:pPr lvl="1"/>
                <a:r>
                  <a:rPr lang="cs-CZ" sz="2000" dirty="0">
                    <a:sym typeface="Wingdings" panose="05000000000000000000" pitchFamily="2" charset="2"/>
                  </a:rPr>
                  <a:t></a:t>
                </a:r>
                <a14:m>
                  <m:oMath xmlns:m="http://schemas.openxmlformats.org/officeDocument/2006/math">
                    <m:r>
                      <a:rPr lang="cs-CZ" sz="2000" i="1">
                        <a:latin typeface="Cambria Math" panose="02040503050406030204" pitchFamily="18" charset="0"/>
                        <a:ea typeface="Cambria Math" panose="02040503050406030204" pitchFamily="18" charset="0"/>
                      </a:rPr>
                      <m:t>𝑀</m:t>
                    </m:r>
                    <m:r>
                      <a:rPr lang="cs-CZ" sz="2000" b="0" i="1" smtClean="0">
                        <a:latin typeface="Cambria Math" panose="02040503050406030204" pitchFamily="18" charset="0"/>
                        <a:ea typeface="Cambria Math" panose="02040503050406030204" pitchFamily="18" charset="0"/>
                      </a:rPr>
                      <m:t>𝑅</m:t>
                    </m:r>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r>
                      <a:rPr lang="cs-CZ" sz="2000" b="0" i="1" smtClean="0">
                        <a:latin typeface="Cambria Math" panose="02040503050406030204" pitchFamily="18" charset="0"/>
                        <a:ea typeface="Cambria Math" panose="02040503050406030204" pitchFamily="18" charset="0"/>
                      </a:rPr>
                      <m:t>=</m:t>
                    </m:r>
                    <m:r>
                      <a:rPr lang="cs-CZ" sz="2000" i="1">
                        <a:latin typeface="Cambria Math" panose="02040503050406030204" pitchFamily="18" charset="0"/>
                        <a:ea typeface="Cambria Math" panose="02040503050406030204" pitchFamily="18" charset="0"/>
                      </a:rPr>
                      <m:t>𝑀</m:t>
                    </m:r>
                    <m:r>
                      <a:rPr lang="cs-CZ" sz="2000" i="1" smtClean="0">
                        <a:latin typeface="Cambria Math" panose="02040503050406030204" pitchFamily="18" charset="0"/>
                        <a:ea typeface="Cambria Math" panose="02040503050406030204" pitchFamily="18" charset="0"/>
                      </a:rPr>
                      <m:t>𝐶</m:t>
                    </m:r>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oMath>
                </a14:m>
                <a:endParaRPr lang="cs-CZ" sz="2000" dirty="0">
                  <a:ea typeface="Cambria Math" panose="02040503050406030204" pitchFamily="18" charset="0"/>
                </a:endParaRPr>
              </a:p>
            </p:txBody>
          </p:sp>
        </mc:Choice>
        <mc:Fallback>
          <p:sp>
            <p:nvSpPr>
              <p:cNvPr id="4" name="Content Placeholder 3">
                <a:extLst>
                  <a:ext uri="{FF2B5EF4-FFF2-40B4-BE49-F238E27FC236}">
                    <a16:creationId xmlns:a16="http://schemas.microsoft.com/office/drawing/2014/main" id="{5D6B8589-12FF-4AFB-8607-22FFB871D32A}"/>
                  </a:ext>
                </a:extLst>
              </p:cNvPr>
              <p:cNvSpPr>
                <a:spLocks noGrp="1" noRot="1" noChangeAspect="1" noMove="1" noResize="1" noEditPoints="1" noAdjustHandles="1" noChangeArrowheads="1" noChangeShapeType="1" noTextEdit="1"/>
              </p:cNvSpPr>
              <p:nvPr>
                <p:ph idx="1"/>
              </p:nvPr>
            </p:nvSpPr>
            <p:spPr>
              <a:xfrm>
                <a:off x="357253" y="2763946"/>
                <a:ext cx="7830105" cy="3375598"/>
              </a:xfrm>
              <a:blipFill>
                <a:blip r:embed="rId4"/>
                <a:stretch>
                  <a:fillRect l="-1090" t="-2527"/>
                </a:stretch>
              </a:blipFill>
            </p:spPr>
            <p:txBody>
              <a:bodyPr/>
              <a:lstStyle/>
              <a:p>
                <a:r>
                  <a:rPr lang="cs-CZ">
                    <a:noFill/>
                  </a:rPr>
                  <a:t> </a:t>
                </a:r>
              </a:p>
            </p:txBody>
          </p:sp>
        </mc:Fallback>
      </mc:AlternateContent>
      <p:sp>
        <p:nvSpPr>
          <p:cNvPr id="9" name="Title 4">
            <a:extLst>
              <a:ext uri="{FF2B5EF4-FFF2-40B4-BE49-F238E27FC236}">
                <a16:creationId xmlns:a16="http://schemas.microsoft.com/office/drawing/2014/main" id="{7403F90D-659A-4CA1-9541-C7E1F3C135EC}"/>
              </a:ext>
            </a:extLst>
          </p:cNvPr>
          <p:cNvSpPr>
            <a:spLocks noGrp="1"/>
          </p:cNvSpPr>
          <p:nvPr>
            <p:ph type="title"/>
          </p:nvPr>
        </p:nvSpPr>
        <p:spPr>
          <a:xfrm>
            <a:off x="838200" y="222532"/>
            <a:ext cx="10515600" cy="1325563"/>
          </a:xfrm>
        </p:spPr>
        <p:txBody>
          <a:bodyPr/>
          <a:lstStyle/>
          <a:p>
            <a:r>
              <a:rPr lang="en-US"/>
              <a:t>Market power with </a:t>
            </a:r>
            <a:r>
              <a:rPr lang="cs-CZ"/>
              <a:t>monopoly</a:t>
            </a:r>
            <a:endParaRPr lang="cs-CZ" dirty="0"/>
          </a:p>
        </p:txBody>
      </p:sp>
      <p:sp>
        <p:nvSpPr>
          <p:cNvPr id="17" name="TextBox 16">
            <a:extLst>
              <a:ext uri="{FF2B5EF4-FFF2-40B4-BE49-F238E27FC236}">
                <a16:creationId xmlns:a16="http://schemas.microsoft.com/office/drawing/2014/main" id="{07AFF6F7-C443-44DE-AF74-638A304476D5}"/>
              </a:ext>
            </a:extLst>
          </p:cNvPr>
          <p:cNvSpPr txBox="1"/>
          <p:nvPr/>
        </p:nvSpPr>
        <p:spPr>
          <a:xfrm>
            <a:off x="9942991" y="4853094"/>
            <a:ext cx="2151355" cy="70788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cs-CZ" sz="2000" i="1">
                <a:latin typeface="+mj-lt"/>
                <a:cs typeface="Times New Roman" panose="02020603050405020304" pitchFamily="18" charset="0"/>
              </a:rPr>
              <a:t>downward-sloping demand curve</a:t>
            </a:r>
            <a:endParaRPr lang="cs-CZ" sz="2000" i="1" dirty="0">
              <a:latin typeface="+mj-lt"/>
              <a:cs typeface="Times New Roman" panose="02020603050405020304" pitchFamily="18" charset="0"/>
            </a:endParaRPr>
          </a:p>
        </p:txBody>
      </p:sp>
      <p:pic>
        <p:nvPicPr>
          <p:cNvPr id="4098" name="Picture 2" descr="The History of Standard Oil Company">
            <a:extLst>
              <a:ext uri="{FF2B5EF4-FFF2-40B4-BE49-F238E27FC236}">
                <a16:creationId xmlns:a16="http://schemas.microsoft.com/office/drawing/2014/main" id="{611392E6-C08D-4A89-ABB1-BF684D926D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3496" y="568857"/>
            <a:ext cx="3378989" cy="1732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27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D6B8589-12FF-4AFB-8607-22FFB871D32A}"/>
                  </a:ext>
                </a:extLst>
              </p:cNvPr>
              <p:cNvSpPr>
                <a:spLocks noGrp="1"/>
              </p:cNvSpPr>
              <p:nvPr>
                <p:ph idx="1"/>
              </p:nvPr>
            </p:nvSpPr>
            <p:spPr>
              <a:xfrm>
                <a:off x="186431" y="1548095"/>
                <a:ext cx="11532093" cy="4728417"/>
              </a:xfrm>
            </p:spPr>
            <p:txBody>
              <a:bodyPr>
                <a:noAutofit/>
              </a:bodyPr>
              <a:lstStyle/>
              <a:p>
                <a:pPr>
                  <a:lnSpc>
                    <a:spcPct val="100000"/>
                  </a:lnSpc>
                  <a:spcBef>
                    <a:spcPts val="0"/>
                  </a:spcBef>
                  <a:defRPr/>
                </a:pPr>
                <a:r>
                  <a:rPr lang="cs-CZ" sz="2000" b="0">
                    <a:sym typeface="Wingdings" panose="05000000000000000000" pitchFamily="2" charset="2"/>
                  </a:rPr>
                  <a:t>Demand elasticity: </a:t>
                </a:r>
                <a14:m>
                  <m:oMath xmlns:m="http://schemas.openxmlformats.org/officeDocument/2006/math">
                    <m:r>
                      <a:rPr lang="cs-CZ" sz="2000" b="0" i="1" smtClean="0">
                        <a:latin typeface="Cambria Math" panose="02040503050406030204" pitchFamily="18" charset="0"/>
                        <a:sym typeface="Wingdings" panose="05000000000000000000" pitchFamily="2" charset="2"/>
                      </a:rPr>
                      <m:t>𝑒</m:t>
                    </m:r>
                    <m:r>
                      <a:rPr lang="cs-CZ" sz="2000" b="0" i="1" smtClean="0">
                        <a:latin typeface="Cambria Math" panose="02040503050406030204" pitchFamily="18" charset="0"/>
                        <a:sym typeface="Wingdings" panose="05000000000000000000" pitchFamily="2" charset="2"/>
                      </a:rPr>
                      <m:t>=−</m:t>
                    </m:r>
                    <m:f>
                      <m:fPr>
                        <m:ctrlPr>
                          <a:rPr lang="cs-CZ" sz="2000" b="0" i="1" smtClean="0">
                            <a:latin typeface="Cambria Math" panose="02040503050406030204" pitchFamily="18" charset="0"/>
                            <a:sym typeface="Wingdings" panose="05000000000000000000" pitchFamily="2" charset="2"/>
                          </a:rPr>
                        </m:ctrlPr>
                      </m:fPr>
                      <m:num>
                        <m:r>
                          <a:rPr lang="cs-CZ" sz="2000" b="0" i="1" smtClean="0">
                            <a:latin typeface="Cambria Math" panose="02040503050406030204" pitchFamily="18" charset="0"/>
                            <a:sym typeface="Wingdings" panose="05000000000000000000" pitchFamily="2" charset="2"/>
                          </a:rPr>
                          <m:t>1</m:t>
                        </m:r>
                      </m:num>
                      <m:den>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𝑃</m:t>
                            </m:r>
                          </m:e>
                          <m:sup>
                            <m:r>
                              <a:rPr lang="cs-CZ" sz="2000" i="1">
                                <a:latin typeface="Cambria Math" panose="02040503050406030204" pitchFamily="18" charset="0"/>
                                <a:ea typeface="Cambria Math" panose="02040503050406030204" pitchFamily="18" charset="0"/>
                              </a:rPr>
                              <m:t>′</m:t>
                            </m:r>
                          </m:sup>
                        </m:sSup>
                        <m:d>
                          <m:dPr>
                            <m:ctrlPr>
                              <a:rPr lang="cs-CZ" sz="2000" i="1">
                                <a:latin typeface="Cambria Math" panose="02040503050406030204" pitchFamily="18" charset="0"/>
                                <a:ea typeface="Cambria Math" panose="02040503050406030204" pitchFamily="18" charset="0"/>
                              </a:rPr>
                            </m:ctrlPr>
                          </m:dPr>
                          <m:e>
                            <m:r>
                              <a:rPr lang="cs-CZ" sz="2000" b="0" i="1" smtClean="0">
                                <a:latin typeface="Cambria Math" panose="02040503050406030204" pitchFamily="18" charset="0"/>
                                <a:ea typeface="Cambria Math" panose="02040503050406030204" pitchFamily="18" charset="0"/>
                              </a:rPr>
                              <m:t>𝑄</m:t>
                            </m:r>
                          </m:e>
                        </m:d>
                      </m:den>
                    </m:f>
                    <m:f>
                      <m:fPr>
                        <m:ctrlPr>
                          <a:rPr lang="cs-CZ" sz="2000" b="0" i="1" smtClean="0">
                            <a:latin typeface="Cambria Math" panose="02040503050406030204" pitchFamily="18" charset="0"/>
                            <a:sym typeface="Wingdings" panose="05000000000000000000" pitchFamily="2" charset="2"/>
                          </a:rPr>
                        </m:ctrlPr>
                      </m:fPr>
                      <m:num>
                        <m:r>
                          <a:rPr lang="cs-CZ" sz="2000" b="0" i="1" smtClean="0">
                            <a:latin typeface="Cambria Math" panose="02040503050406030204" pitchFamily="18" charset="0"/>
                            <a:sym typeface="Wingdings" panose="05000000000000000000" pitchFamily="2" charset="2"/>
                          </a:rPr>
                          <m:t>𝑃</m:t>
                        </m:r>
                      </m:num>
                      <m:den>
                        <m:r>
                          <a:rPr lang="cs-CZ" sz="2000" b="0" i="1" smtClean="0">
                            <a:latin typeface="Cambria Math" panose="02040503050406030204" pitchFamily="18" charset="0"/>
                            <a:sym typeface="Wingdings" panose="05000000000000000000" pitchFamily="2" charset="2"/>
                          </a:rPr>
                          <m:t>𝑄</m:t>
                        </m:r>
                      </m:den>
                    </m:f>
                  </m:oMath>
                </a14:m>
                <a:endParaRPr lang="cs-CZ" sz="2000">
                  <a:sym typeface="Wingdings" panose="05000000000000000000" pitchFamily="2" charset="2"/>
                </a:endParaRPr>
              </a:p>
              <a:p>
                <a:pPr>
                  <a:lnSpc>
                    <a:spcPct val="100000"/>
                  </a:lnSpc>
                  <a:spcBef>
                    <a:spcPts val="0"/>
                  </a:spcBef>
                  <a:defRPr/>
                </a:pPr>
                <a14:m>
                  <m:oMath xmlns:m="http://schemas.openxmlformats.org/officeDocument/2006/math">
                    <m:r>
                      <a:rPr lang="cs-CZ" sz="2000" b="0" i="1" smtClean="0">
                        <a:latin typeface="Cambria Math" panose="02040503050406030204" pitchFamily="18" charset="0"/>
                        <a:sym typeface="Wingdings" panose="05000000000000000000" pitchFamily="2" charset="2"/>
                      </a:rPr>
                      <m:t>𝑀𝑅</m:t>
                    </m:r>
                    <m:d>
                      <m:dPr>
                        <m:ctrlPr>
                          <a:rPr lang="cs-CZ" sz="2000" b="0" i="1" smtClean="0">
                            <a:latin typeface="Cambria Math" panose="02040503050406030204" pitchFamily="18" charset="0"/>
                            <a:sym typeface="Wingdings" panose="05000000000000000000" pitchFamily="2" charset="2"/>
                          </a:rPr>
                        </m:ctrlPr>
                      </m:dPr>
                      <m:e>
                        <m:r>
                          <a:rPr lang="cs-CZ" sz="2000" b="0" i="1" smtClean="0">
                            <a:latin typeface="Cambria Math" panose="02040503050406030204" pitchFamily="18" charset="0"/>
                            <a:sym typeface="Wingdings" panose="05000000000000000000" pitchFamily="2" charset="2"/>
                          </a:rPr>
                          <m:t>𝑄</m:t>
                        </m:r>
                      </m:e>
                    </m:d>
                    <m:r>
                      <a:rPr lang="cs-CZ" sz="2000" b="0" i="1" smtClean="0">
                        <a:latin typeface="Cambria Math" panose="02040503050406030204" pitchFamily="18" charset="0"/>
                        <a:sym typeface="Wingdings" panose="05000000000000000000" pitchFamily="2" charset="2"/>
                      </a:rPr>
                      <m:t>=</m:t>
                    </m:r>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𝑃</m:t>
                        </m:r>
                      </m:e>
                      <m:sup>
                        <m:r>
                          <a:rPr lang="cs-CZ" sz="2000" i="1">
                            <a:latin typeface="Cambria Math" panose="02040503050406030204" pitchFamily="18" charset="0"/>
                            <a:ea typeface="Cambria Math" panose="02040503050406030204" pitchFamily="18" charset="0"/>
                          </a:rPr>
                          <m:t>′</m:t>
                        </m:r>
                      </m:sup>
                    </m:sSup>
                    <m:d>
                      <m:dPr>
                        <m:ctrlPr>
                          <a:rPr lang="cs-CZ" sz="2000" i="1">
                            <a:latin typeface="Cambria Math" panose="02040503050406030204" pitchFamily="18" charset="0"/>
                            <a:ea typeface="Cambria Math" panose="02040503050406030204" pitchFamily="18" charset="0"/>
                          </a:rPr>
                        </m:ctrlPr>
                      </m:dPr>
                      <m:e>
                        <m:r>
                          <a:rPr lang="cs-CZ" sz="2000" b="0" i="1" smtClean="0">
                            <a:latin typeface="Cambria Math" panose="02040503050406030204" pitchFamily="18" charset="0"/>
                            <a:ea typeface="Cambria Math" panose="02040503050406030204" pitchFamily="18" charset="0"/>
                          </a:rPr>
                          <m:t>𝑄</m:t>
                        </m:r>
                      </m:e>
                    </m:d>
                    <m:r>
                      <a:rPr lang="cs-CZ" sz="2000" i="1">
                        <a:latin typeface="Cambria Math" panose="02040503050406030204" pitchFamily="18" charset="0"/>
                        <a:ea typeface="Cambria Math" panose="02040503050406030204" pitchFamily="18" charset="0"/>
                      </a:rPr>
                      <m:t>𝑄</m:t>
                    </m:r>
                    <m:r>
                      <a:rPr lang="cs-CZ" sz="2000" i="1">
                        <a:latin typeface="Cambria Math" panose="02040503050406030204" pitchFamily="18" charset="0"/>
                        <a:ea typeface="Cambria Math" panose="02040503050406030204" pitchFamily="18" charset="0"/>
                      </a:rPr>
                      <m:t>+</m:t>
                    </m:r>
                    <m:r>
                      <a:rPr lang="cs-CZ" sz="2000" i="1">
                        <a:latin typeface="Cambria Math" panose="02040503050406030204" pitchFamily="18" charset="0"/>
                        <a:ea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r>
                          <a:rPr lang="cs-CZ" sz="2000" b="0" i="1" smtClean="0">
                            <a:latin typeface="Cambria Math" panose="02040503050406030204" pitchFamily="18" charset="0"/>
                            <a:ea typeface="Cambria Math" panose="02040503050406030204" pitchFamily="18" charset="0"/>
                          </a:rPr>
                          <m:t>𝑄</m:t>
                        </m:r>
                      </m:e>
                    </m:d>
                    <m:r>
                      <a:rPr lang="cs-CZ" sz="2000" b="0" i="1" smtClean="0">
                        <a:latin typeface="Cambria Math" panose="02040503050406030204" pitchFamily="18" charset="0"/>
                        <a:ea typeface="Cambria Math" panose="02040503050406030204" pitchFamily="18" charset="0"/>
                      </a:rPr>
                      <m:t>=</m:t>
                    </m:r>
                    <m:r>
                      <a:rPr lang="cs-CZ" sz="2000" i="1">
                        <a:latin typeface="Cambria Math" panose="02040503050406030204" pitchFamily="18" charset="0"/>
                        <a:ea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r>
                          <a:rPr lang="cs-CZ" sz="2000" b="0" i="1" smtClean="0">
                            <a:latin typeface="Cambria Math" panose="02040503050406030204" pitchFamily="18" charset="0"/>
                            <a:ea typeface="Cambria Math" panose="02040503050406030204" pitchFamily="18" charset="0"/>
                          </a:rPr>
                          <m:t>𝑄</m:t>
                        </m:r>
                      </m:e>
                    </m:d>
                    <m:d>
                      <m:dPr>
                        <m:begChr m:val="["/>
                        <m:endChr m:val="]"/>
                        <m:ctrlPr>
                          <a:rPr lang="cs-CZ" sz="2000" i="1" smtClean="0">
                            <a:latin typeface="Cambria Math" panose="02040503050406030204" pitchFamily="18" charset="0"/>
                            <a:ea typeface="Cambria Math" panose="02040503050406030204" pitchFamily="18" charset="0"/>
                          </a:rPr>
                        </m:ctrlPr>
                      </m:dPr>
                      <m:e>
                        <m:r>
                          <a:rPr lang="cs-CZ" sz="2000" b="0" i="1" smtClean="0">
                            <a:latin typeface="Cambria Math" panose="02040503050406030204" pitchFamily="18" charset="0"/>
                            <a:ea typeface="Cambria Math" panose="02040503050406030204" pitchFamily="18" charset="0"/>
                          </a:rPr>
                          <m:t>1+</m:t>
                        </m:r>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𝑃</m:t>
                            </m:r>
                          </m:e>
                          <m:sup>
                            <m:r>
                              <a:rPr lang="cs-CZ" sz="2000" i="1">
                                <a:latin typeface="Cambria Math" panose="02040503050406030204" pitchFamily="18" charset="0"/>
                                <a:ea typeface="Cambria Math" panose="02040503050406030204" pitchFamily="18" charset="0"/>
                              </a:rPr>
                              <m:t>′</m:t>
                            </m:r>
                          </m:sup>
                        </m:sSup>
                        <m:d>
                          <m:dPr>
                            <m:ctrlPr>
                              <a:rPr lang="cs-CZ" sz="2000" i="1">
                                <a:latin typeface="Cambria Math" panose="02040503050406030204" pitchFamily="18" charset="0"/>
                                <a:ea typeface="Cambria Math" panose="02040503050406030204" pitchFamily="18" charset="0"/>
                              </a:rPr>
                            </m:ctrlPr>
                          </m:dPr>
                          <m:e>
                            <m:r>
                              <a:rPr lang="cs-CZ" sz="2000" b="0" i="1" smtClean="0">
                                <a:latin typeface="Cambria Math" panose="02040503050406030204" pitchFamily="18" charset="0"/>
                                <a:ea typeface="Cambria Math" panose="02040503050406030204" pitchFamily="18" charset="0"/>
                              </a:rPr>
                              <m:t>𝑄</m:t>
                            </m:r>
                          </m:e>
                        </m:d>
                        <m:f>
                          <m:fPr>
                            <m:ctrlPr>
                              <a:rPr lang="cs-CZ" sz="2000" i="1" smtClean="0">
                                <a:latin typeface="Cambria Math" panose="02040503050406030204" pitchFamily="18" charset="0"/>
                                <a:ea typeface="Cambria Math" panose="02040503050406030204" pitchFamily="18" charset="0"/>
                              </a:rPr>
                            </m:ctrlPr>
                          </m:fPr>
                          <m:num>
                            <m:r>
                              <a:rPr lang="cs-CZ" sz="2000" b="0" i="1" smtClean="0">
                                <a:latin typeface="Cambria Math" panose="02040503050406030204" pitchFamily="18" charset="0"/>
                                <a:ea typeface="Cambria Math" panose="02040503050406030204" pitchFamily="18" charset="0"/>
                              </a:rPr>
                              <m:t>𝑄</m:t>
                            </m:r>
                          </m:num>
                          <m:den>
                            <m:r>
                              <a:rPr lang="cs-CZ" sz="2000" i="1">
                                <a:latin typeface="Cambria Math" panose="02040503050406030204" pitchFamily="18" charset="0"/>
                                <a:ea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r>
                                  <a:rPr lang="cs-CZ" sz="2000" b="0" i="1" smtClean="0">
                                    <a:latin typeface="Cambria Math" panose="02040503050406030204" pitchFamily="18" charset="0"/>
                                    <a:ea typeface="Cambria Math" panose="02040503050406030204" pitchFamily="18" charset="0"/>
                                  </a:rPr>
                                  <m:t>𝑄</m:t>
                                </m:r>
                              </m:e>
                            </m:d>
                          </m:den>
                        </m:f>
                      </m:e>
                    </m:d>
                    <m:r>
                      <a:rPr lang="cs-CZ" sz="2000" b="0" i="1" smtClean="0">
                        <a:latin typeface="Cambria Math" panose="02040503050406030204" pitchFamily="18" charset="0"/>
                        <a:ea typeface="Cambria Math" panose="02040503050406030204" pitchFamily="18" charset="0"/>
                      </a:rPr>
                      <m:t>=</m:t>
                    </m:r>
                    <m:r>
                      <a:rPr lang="cs-CZ" sz="2000" i="1">
                        <a:latin typeface="Cambria Math" panose="02040503050406030204" pitchFamily="18" charset="0"/>
                        <a:ea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r>
                          <a:rPr lang="cs-CZ" sz="2000" b="0" i="1" smtClean="0">
                            <a:latin typeface="Cambria Math" panose="02040503050406030204" pitchFamily="18" charset="0"/>
                            <a:ea typeface="Cambria Math" panose="02040503050406030204" pitchFamily="18" charset="0"/>
                          </a:rPr>
                          <m:t>𝑄</m:t>
                        </m:r>
                      </m:e>
                    </m:d>
                    <m:d>
                      <m:dPr>
                        <m:begChr m:val="["/>
                        <m:endChr m:val="]"/>
                        <m:ctrlPr>
                          <a:rPr lang="cs-CZ" sz="2000" i="1">
                            <a:latin typeface="Cambria Math" panose="02040503050406030204" pitchFamily="18" charset="0"/>
                            <a:ea typeface="Cambria Math" panose="02040503050406030204" pitchFamily="18" charset="0"/>
                          </a:rPr>
                        </m:ctrlPr>
                      </m:dPr>
                      <m:e>
                        <m:r>
                          <a:rPr lang="cs-CZ" sz="2000" i="1">
                            <a:latin typeface="Cambria Math" panose="02040503050406030204" pitchFamily="18" charset="0"/>
                            <a:ea typeface="Cambria Math" panose="02040503050406030204" pitchFamily="18" charset="0"/>
                          </a:rPr>
                          <m:t>1</m:t>
                        </m:r>
                        <m:r>
                          <a:rPr lang="cs-CZ" sz="2000" b="0" i="1" smtClean="0">
                            <a:latin typeface="Cambria Math" panose="02040503050406030204" pitchFamily="18" charset="0"/>
                            <a:ea typeface="Cambria Math" panose="02040503050406030204" pitchFamily="18" charset="0"/>
                          </a:rPr>
                          <m:t>−</m:t>
                        </m:r>
                        <m:f>
                          <m:fPr>
                            <m:ctrlPr>
                              <a:rPr lang="cs-CZ" sz="2000" i="1" smtClean="0">
                                <a:latin typeface="Cambria Math" panose="02040503050406030204" pitchFamily="18" charset="0"/>
                                <a:ea typeface="Cambria Math" panose="02040503050406030204" pitchFamily="18" charset="0"/>
                              </a:rPr>
                            </m:ctrlPr>
                          </m:fPr>
                          <m:num>
                            <m:r>
                              <a:rPr lang="cs-CZ" sz="2000" b="0" i="1" smtClean="0">
                                <a:latin typeface="Cambria Math" panose="02040503050406030204" pitchFamily="18" charset="0"/>
                                <a:ea typeface="Cambria Math" panose="02040503050406030204" pitchFamily="18" charset="0"/>
                              </a:rPr>
                              <m:t>1</m:t>
                            </m:r>
                          </m:num>
                          <m:den>
                            <m:r>
                              <a:rPr lang="cs-CZ" sz="2000" b="0" i="1" smtClean="0">
                                <a:latin typeface="Cambria Math" panose="02040503050406030204" pitchFamily="18" charset="0"/>
                                <a:ea typeface="Cambria Math" panose="02040503050406030204" pitchFamily="18" charset="0"/>
                              </a:rPr>
                              <m:t>𝑒</m:t>
                            </m:r>
                          </m:den>
                        </m:f>
                      </m:e>
                    </m:d>
                  </m:oMath>
                </a14:m>
                <a:endParaRPr lang="cs-CZ" sz="2000">
                  <a:ea typeface="Cambria Math" panose="02040503050406030204" pitchFamily="18" charset="0"/>
                </a:endParaRPr>
              </a:p>
              <a:p>
                <a:pPr>
                  <a:lnSpc>
                    <a:spcPct val="100000"/>
                  </a:lnSpc>
                  <a:spcBef>
                    <a:spcPts val="0"/>
                  </a:spcBef>
                  <a:defRPr/>
                </a:pPr>
                <a14:m>
                  <m:oMath xmlns:m="http://schemas.openxmlformats.org/officeDocument/2006/math">
                    <m:r>
                      <a:rPr lang="cs-CZ" sz="2000" i="1">
                        <a:latin typeface="Cambria Math" panose="02040503050406030204" pitchFamily="18" charset="0"/>
                        <a:sym typeface="Wingdings" panose="05000000000000000000" pitchFamily="2" charset="2"/>
                      </a:rPr>
                      <m:t>𝑀𝑅</m:t>
                    </m:r>
                    <m:d>
                      <m:dPr>
                        <m:ctrlPr>
                          <a:rPr lang="cs-CZ" sz="2000" i="1">
                            <a:latin typeface="Cambria Math" panose="02040503050406030204" pitchFamily="18" charset="0"/>
                            <a:sym typeface="Wingdings" panose="05000000000000000000" pitchFamily="2" charset="2"/>
                          </a:rPr>
                        </m:ctrlPr>
                      </m:dPr>
                      <m:e>
                        <m:r>
                          <a:rPr lang="cs-CZ" sz="2000" i="1">
                            <a:latin typeface="Cambria Math" panose="02040503050406030204" pitchFamily="18" charset="0"/>
                            <a:sym typeface="Wingdings" panose="05000000000000000000" pitchFamily="2" charset="2"/>
                          </a:rPr>
                          <m:t>𝑄</m:t>
                        </m:r>
                      </m:e>
                    </m:d>
                    <m:r>
                      <a:rPr lang="cs-CZ" sz="2000" b="0" i="1" smtClean="0">
                        <a:latin typeface="Cambria Math" panose="02040503050406030204" pitchFamily="18" charset="0"/>
                        <a:sym typeface="Wingdings" panose="05000000000000000000" pitchFamily="2" charset="2"/>
                      </a:rPr>
                      <m:t>&gt;0</m:t>
                    </m:r>
                  </m:oMath>
                </a14:m>
                <a:r>
                  <a:rPr lang="cs-CZ" sz="2000" i="1">
                    <a:latin typeface="Cambria Math" panose="02040503050406030204" pitchFamily="18" charset="0"/>
                    <a:ea typeface="Cambria Math" panose="02040503050406030204" pitchFamily="18" charset="0"/>
                  </a:rPr>
                  <a:t> iff  </a:t>
                </a:r>
                <a14:m>
                  <m:oMath xmlns:m="http://schemas.openxmlformats.org/officeDocument/2006/math">
                    <m:r>
                      <a:rPr lang="cs-CZ" sz="2000" b="0" i="1" smtClean="0">
                        <a:latin typeface="Cambria Math" panose="02040503050406030204" pitchFamily="18" charset="0"/>
                        <a:sym typeface="Wingdings" panose="05000000000000000000" pitchFamily="2" charset="2"/>
                      </a:rPr>
                      <m:t>𝑒</m:t>
                    </m:r>
                    <m:r>
                      <a:rPr lang="cs-CZ" sz="2000" b="0" i="1" smtClean="0">
                        <a:latin typeface="Cambria Math" panose="02040503050406030204" pitchFamily="18" charset="0"/>
                        <a:sym typeface="Wingdings" panose="05000000000000000000" pitchFamily="2" charset="2"/>
                      </a:rPr>
                      <m:t>&gt;1</m:t>
                    </m:r>
                  </m:oMath>
                </a14:m>
                <a:endParaRPr lang="cs-CZ" sz="2000" i="1">
                  <a:latin typeface="Cambria Math" panose="02040503050406030204" pitchFamily="18" charset="0"/>
                  <a:ea typeface="Cambria Math" panose="02040503050406030204" pitchFamily="18" charset="0"/>
                </a:endParaRPr>
              </a:p>
              <a:p>
                <a:pPr lvl="1">
                  <a:lnSpc>
                    <a:spcPct val="100000"/>
                  </a:lnSpc>
                  <a:spcBef>
                    <a:spcPts val="0"/>
                  </a:spcBef>
                  <a:defRPr/>
                </a:pPr>
                <a:r>
                  <a:rPr lang="cs-CZ" sz="2000">
                    <a:sym typeface="Wingdings" panose="05000000000000000000" pitchFamily="2" charset="2"/>
                  </a:rPr>
                  <a:t>the monopolist stays on the elastic part of the demand curve</a:t>
                </a:r>
              </a:p>
              <a:p>
                <a:pPr lvl="1">
                  <a:lnSpc>
                    <a:spcPct val="100000"/>
                  </a:lnSpc>
                  <a:spcBef>
                    <a:spcPts val="0"/>
                  </a:spcBef>
                  <a:defRPr/>
                </a:pPr>
                <a:r>
                  <a:rPr lang="cs-CZ" sz="2000">
                    <a:sym typeface="Wingdings" panose="05000000000000000000" pitchFamily="2" charset="2"/>
                  </a:rPr>
                  <a:t>on the inelastic part, they could always increase revenues (and cut costs) by increasing price</a:t>
                </a:r>
                <a:endParaRPr lang="cs-CZ" sz="2000" i="1">
                  <a:latin typeface="Cambria Math" panose="02040503050406030204" pitchFamily="18" charset="0"/>
                  <a:ea typeface="Cambria Math" panose="02040503050406030204" pitchFamily="18" charset="0"/>
                </a:endParaRPr>
              </a:p>
              <a:p>
                <a:pPr>
                  <a:lnSpc>
                    <a:spcPct val="100000"/>
                  </a:lnSpc>
                  <a:spcBef>
                    <a:spcPts val="0"/>
                  </a:spcBef>
                  <a:defRPr/>
                </a:pPr>
                <a14:m>
                  <m:oMath xmlns:m="http://schemas.openxmlformats.org/officeDocument/2006/math">
                    <m:r>
                      <m:rPr>
                        <m:sty m:val="p"/>
                      </m:rPr>
                      <a:rPr lang="el-GR" sz="2000" i="1">
                        <a:latin typeface="Cambria Math" panose="02040503050406030204" pitchFamily="18" charset="0"/>
                        <a:ea typeface="Cambria Math" panose="02040503050406030204" pitchFamily="18" charset="0"/>
                      </a:rPr>
                      <m:t>μ</m:t>
                    </m:r>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f>
                      <m:fPr>
                        <m:ctrlPr>
                          <a:rPr lang="cs-CZ" sz="2000" i="1">
                            <a:latin typeface="Cambria Math" panose="02040503050406030204" pitchFamily="18" charset="0"/>
                          </a:rPr>
                        </m:ctrlPr>
                      </m:fPr>
                      <m:num>
                        <m:r>
                          <a:rPr lang="cs-CZ" sz="2000" i="1">
                            <a:latin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r>
                          <a:rPr lang="cs-CZ" sz="2000" i="1">
                            <a:latin typeface="Cambria Math" panose="02040503050406030204" pitchFamily="18" charset="0"/>
                          </a:rPr>
                          <m:t>−</m:t>
                        </m:r>
                        <m:r>
                          <a:rPr lang="cs-CZ" sz="2000" i="1">
                            <a:latin typeface="Cambria Math" panose="02040503050406030204" pitchFamily="18" charset="0"/>
                            <a:ea typeface="Cambria Math" panose="02040503050406030204" pitchFamily="18" charset="0"/>
                          </a:rPr>
                          <m:t>𝑀𝐶</m:t>
                        </m:r>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num>
                      <m:den>
                        <m:r>
                          <a:rPr lang="cs-CZ" sz="2000" b="0" i="1" smtClean="0">
                            <a:latin typeface="Cambria Math" panose="02040503050406030204" pitchFamily="18" charset="0"/>
                            <a:ea typeface="Cambria Math" panose="02040503050406030204" pitchFamily="18" charset="0"/>
                          </a:rPr>
                          <m:t>𝑀𝐶</m:t>
                        </m:r>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den>
                    </m:f>
                    <m:r>
                      <a:rPr lang="cs-CZ" sz="2000" b="0" i="1" smtClean="0">
                        <a:latin typeface="Cambria Math" panose="02040503050406030204" pitchFamily="18" charset="0"/>
                        <a:ea typeface="Cambria Math" panose="02040503050406030204" pitchFamily="18" charset="0"/>
                      </a:rPr>
                      <m:t>=</m:t>
                    </m:r>
                    <m:f>
                      <m:fPr>
                        <m:ctrlPr>
                          <a:rPr lang="cs-CZ" sz="2000" i="1">
                            <a:latin typeface="Cambria Math" panose="02040503050406030204" pitchFamily="18" charset="0"/>
                          </a:rPr>
                        </m:ctrlPr>
                      </m:fPr>
                      <m:num>
                        <m:r>
                          <a:rPr lang="cs-CZ" sz="2000" i="1">
                            <a:latin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r>
                          <a:rPr lang="cs-CZ" sz="2000" i="1">
                            <a:latin typeface="Cambria Math" panose="02040503050406030204" pitchFamily="18" charset="0"/>
                          </a:rPr>
                          <m:t>−</m:t>
                        </m:r>
                        <m:r>
                          <a:rPr lang="cs-CZ" sz="2000" i="1">
                            <a:latin typeface="Cambria Math" panose="02040503050406030204" pitchFamily="18" charset="0"/>
                            <a:ea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d>
                          <m:dPr>
                            <m:begChr m:val="["/>
                            <m:endChr m:val="]"/>
                            <m:ctrlPr>
                              <a:rPr lang="cs-CZ" sz="2000" i="1">
                                <a:latin typeface="Cambria Math" panose="02040503050406030204" pitchFamily="18" charset="0"/>
                                <a:ea typeface="Cambria Math" panose="02040503050406030204" pitchFamily="18" charset="0"/>
                              </a:rPr>
                            </m:ctrlPr>
                          </m:dPr>
                          <m:e>
                            <m:r>
                              <a:rPr lang="cs-CZ" sz="2000" i="1">
                                <a:latin typeface="Cambria Math" panose="02040503050406030204" pitchFamily="18" charset="0"/>
                                <a:ea typeface="Cambria Math" panose="02040503050406030204" pitchFamily="18" charset="0"/>
                              </a:rPr>
                              <m:t>1</m:t>
                            </m:r>
                            <m:r>
                              <a:rPr lang="cs-CZ" sz="2000" b="0" i="1" smtClean="0">
                                <a:latin typeface="Cambria Math" panose="02040503050406030204" pitchFamily="18" charset="0"/>
                                <a:ea typeface="Cambria Math" panose="02040503050406030204" pitchFamily="18" charset="0"/>
                              </a:rPr>
                              <m:t>−</m:t>
                            </m:r>
                            <m:f>
                              <m:fPr>
                                <m:ctrlPr>
                                  <a:rPr lang="cs-CZ" sz="2000" i="1">
                                    <a:latin typeface="Cambria Math" panose="02040503050406030204" pitchFamily="18" charset="0"/>
                                    <a:ea typeface="Cambria Math" panose="02040503050406030204" pitchFamily="18" charset="0"/>
                                  </a:rPr>
                                </m:ctrlPr>
                              </m:fPr>
                              <m:num>
                                <m:r>
                                  <a:rPr lang="cs-CZ" sz="2000" i="1">
                                    <a:latin typeface="Cambria Math" panose="02040503050406030204" pitchFamily="18" charset="0"/>
                                    <a:ea typeface="Cambria Math" panose="02040503050406030204" pitchFamily="18" charset="0"/>
                                  </a:rPr>
                                  <m:t>1</m:t>
                                </m:r>
                              </m:num>
                              <m:den>
                                <m:r>
                                  <a:rPr lang="cs-CZ" sz="2000" i="1">
                                    <a:latin typeface="Cambria Math" panose="02040503050406030204" pitchFamily="18" charset="0"/>
                                    <a:ea typeface="Cambria Math" panose="02040503050406030204" pitchFamily="18" charset="0"/>
                                  </a:rPr>
                                  <m:t>𝑒</m:t>
                                </m:r>
                              </m:den>
                            </m:f>
                          </m:e>
                        </m:d>
                      </m:num>
                      <m:den>
                        <m:r>
                          <a:rPr lang="cs-CZ" sz="2000" i="1">
                            <a:latin typeface="Cambria Math" panose="02040503050406030204" pitchFamily="18" charset="0"/>
                            <a:ea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d>
                          <m:dPr>
                            <m:begChr m:val="["/>
                            <m:endChr m:val="]"/>
                            <m:ctrlPr>
                              <a:rPr lang="cs-CZ" sz="2000" i="1">
                                <a:latin typeface="Cambria Math" panose="02040503050406030204" pitchFamily="18" charset="0"/>
                                <a:ea typeface="Cambria Math" panose="02040503050406030204" pitchFamily="18" charset="0"/>
                              </a:rPr>
                            </m:ctrlPr>
                          </m:dPr>
                          <m:e>
                            <m:r>
                              <a:rPr lang="cs-CZ" sz="2000" i="1">
                                <a:latin typeface="Cambria Math" panose="02040503050406030204" pitchFamily="18" charset="0"/>
                                <a:ea typeface="Cambria Math" panose="02040503050406030204" pitchFamily="18" charset="0"/>
                              </a:rPr>
                              <m:t>1</m:t>
                            </m:r>
                            <m:r>
                              <a:rPr lang="cs-CZ" sz="2000" b="0" i="1" smtClean="0">
                                <a:latin typeface="Cambria Math" panose="02040503050406030204" pitchFamily="18" charset="0"/>
                                <a:ea typeface="Cambria Math" panose="02040503050406030204" pitchFamily="18" charset="0"/>
                              </a:rPr>
                              <m:t>−</m:t>
                            </m:r>
                            <m:f>
                              <m:fPr>
                                <m:ctrlPr>
                                  <a:rPr lang="cs-CZ" sz="2000" i="1">
                                    <a:latin typeface="Cambria Math" panose="02040503050406030204" pitchFamily="18" charset="0"/>
                                    <a:ea typeface="Cambria Math" panose="02040503050406030204" pitchFamily="18" charset="0"/>
                                  </a:rPr>
                                </m:ctrlPr>
                              </m:fPr>
                              <m:num>
                                <m:r>
                                  <a:rPr lang="cs-CZ" sz="2000" i="1">
                                    <a:latin typeface="Cambria Math" panose="02040503050406030204" pitchFamily="18" charset="0"/>
                                    <a:ea typeface="Cambria Math" panose="02040503050406030204" pitchFamily="18" charset="0"/>
                                  </a:rPr>
                                  <m:t>1</m:t>
                                </m:r>
                              </m:num>
                              <m:den>
                                <m:r>
                                  <a:rPr lang="cs-CZ" sz="2000" i="1">
                                    <a:latin typeface="Cambria Math" panose="02040503050406030204" pitchFamily="18" charset="0"/>
                                    <a:ea typeface="Cambria Math" panose="02040503050406030204" pitchFamily="18" charset="0"/>
                                  </a:rPr>
                                  <m:t>𝑒</m:t>
                                </m:r>
                              </m:den>
                            </m:f>
                          </m:e>
                        </m:d>
                      </m:den>
                    </m:f>
                    <m:r>
                      <a:rPr lang="cs-CZ" sz="2000" b="0" i="1" smtClean="0">
                        <a:latin typeface="Cambria Math" panose="02040503050406030204" pitchFamily="18" charset="0"/>
                        <a:ea typeface="Cambria Math" panose="02040503050406030204" pitchFamily="18" charset="0"/>
                      </a:rPr>
                      <m:t>=</m:t>
                    </m:r>
                    <m:f>
                      <m:fPr>
                        <m:ctrlPr>
                          <a:rPr lang="cs-CZ" sz="2000" i="1">
                            <a:latin typeface="Cambria Math" panose="02040503050406030204" pitchFamily="18" charset="0"/>
                            <a:ea typeface="Cambria Math" panose="02040503050406030204" pitchFamily="18" charset="0"/>
                          </a:rPr>
                        </m:ctrlPr>
                      </m:fPr>
                      <m:num>
                        <m:r>
                          <a:rPr lang="cs-CZ" sz="2000" i="1">
                            <a:latin typeface="Cambria Math" panose="02040503050406030204" pitchFamily="18" charset="0"/>
                            <a:ea typeface="Cambria Math" panose="02040503050406030204" pitchFamily="18" charset="0"/>
                          </a:rPr>
                          <m:t>1</m:t>
                        </m:r>
                      </m:num>
                      <m:den>
                        <m:r>
                          <a:rPr lang="cs-CZ" sz="2000" b="0" i="1" smtClean="0">
                            <a:latin typeface="Cambria Math" panose="02040503050406030204" pitchFamily="18" charset="0"/>
                            <a:ea typeface="Cambria Math" panose="02040503050406030204" pitchFamily="18" charset="0"/>
                          </a:rPr>
                          <m:t>𝑒</m:t>
                        </m:r>
                        <m:r>
                          <a:rPr lang="cs-CZ" sz="2000" b="0" i="1" smtClean="0">
                            <a:latin typeface="Cambria Math" panose="02040503050406030204" pitchFamily="18" charset="0"/>
                            <a:ea typeface="Cambria Math" panose="02040503050406030204" pitchFamily="18" charset="0"/>
                          </a:rPr>
                          <m:t>−1</m:t>
                        </m:r>
                      </m:den>
                    </m:f>
                    <m:r>
                      <a:rPr lang="cs-CZ" sz="2000" b="0" i="1" smtClean="0">
                        <a:latin typeface="Cambria Math" panose="02040503050406030204" pitchFamily="18" charset="0"/>
                        <a:ea typeface="Cambria Math" panose="02040503050406030204" pitchFamily="18" charset="0"/>
                      </a:rPr>
                      <m:t>&gt;0</m:t>
                    </m:r>
                  </m:oMath>
                </a14:m>
                <a:r>
                  <a:rPr lang="cs-CZ" sz="2000" b="0">
                    <a:ea typeface="Cambria Math" panose="02040503050406030204" pitchFamily="18" charset="0"/>
                  </a:rPr>
                  <a:t>       (using </a:t>
                </a:r>
                <a14:m>
                  <m:oMath xmlns:m="http://schemas.openxmlformats.org/officeDocument/2006/math">
                    <m:r>
                      <a:rPr lang="cs-CZ" sz="2000" i="1">
                        <a:latin typeface="Cambria Math" panose="02040503050406030204" pitchFamily="18" charset="0"/>
                        <a:ea typeface="Cambria Math" panose="02040503050406030204" pitchFamily="18" charset="0"/>
                      </a:rPr>
                      <m:t>𝑀𝑅</m:t>
                    </m:r>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r>
                      <a:rPr lang="cs-CZ" sz="2000" i="1">
                        <a:latin typeface="Cambria Math" panose="02040503050406030204" pitchFamily="18" charset="0"/>
                        <a:ea typeface="Cambria Math" panose="02040503050406030204" pitchFamily="18" charset="0"/>
                      </a:rPr>
                      <m:t>=</m:t>
                    </m:r>
                    <m:r>
                      <a:rPr lang="cs-CZ" sz="2000" i="1">
                        <a:latin typeface="Cambria Math" panose="02040503050406030204" pitchFamily="18" charset="0"/>
                        <a:ea typeface="Cambria Math" panose="02040503050406030204" pitchFamily="18" charset="0"/>
                      </a:rPr>
                      <m:t>𝑀𝐶</m:t>
                    </m:r>
                    <m:d>
                      <m:dPr>
                        <m:ctrlPr>
                          <a:rPr lang="cs-CZ" sz="2000" i="1">
                            <a:latin typeface="Cambria Math" panose="02040503050406030204" pitchFamily="18" charset="0"/>
                            <a:ea typeface="Cambria Math" panose="02040503050406030204" pitchFamily="18" charset="0"/>
                          </a:rPr>
                        </m:ctrlPr>
                      </m:dPr>
                      <m:e>
                        <m:sSup>
                          <m:sSupPr>
                            <m:ctrlPr>
                              <a:rPr lang="cs-CZ" sz="2000" i="1">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𝑄</m:t>
                            </m:r>
                          </m:e>
                          <m:sup>
                            <m:r>
                              <a:rPr lang="cs-CZ" sz="2000" i="1">
                                <a:latin typeface="Cambria Math" panose="02040503050406030204" pitchFamily="18" charset="0"/>
                                <a:ea typeface="Cambria Math" panose="02040503050406030204" pitchFamily="18" charset="0"/>
                              </a:rPr>
                              <m:t>∗</m:t>
                            </m:r>
                          </m:sup>
                        </m:sSup>
                      </m:e>
                    </m:d>
                  </m:oMath>
                </a14:m>
                <a:r>
                  <a:rPr lang="cs-CZ" sz="2000" b="0">
                    <a:ea typeface="Cambria Math" panose="02040503050406030204" pitchFamily="18" charset="0"/>
                  </a:rPr>
                  <a:t>)</a:t>
                </a:r>
              </a:p>
              <a:p>
                <a:pPr marL="0" indent="0">
                  <a:lnSpc>
                    <a:spcPct val="100000"/>
                  </a:lnSpc>
                  <a:spcBef>
                    <a:spcPts val="0"/>
                  </a:spcBef>
                  <a:buNone/>
                  <a:defRPr/>
                </a:pPr>
                <a:endParaRPr lang="cs-CZ" sz="2400">
                  <a:solidFill>
                    <a:schemeClr val="accent1"/>
                  </a:solidFill>
                  <a:ea typeface="Cambria Math" panose="02040503050406030204" pitchFamily="18" charset="0"/>
                  <a:sym typeface="Wingdings" panose="05000000000000000000" pitchFamily="2" charset="2"/>
                </a:endParaRPr>
              </a:p>
              <a:p>
                <a:pPr marL="0" indent="0">
                  <a:lnSpc>
                    <a:spcPct val="100000"/>
                  </a:lnSpc>
                  <a:spcBef>
                    <a:spcPts val="0"/>
                  </a:spcBef>
                  <a:buNone/>
                  <a:defRPr/>
                </a:pPr>
                <a:r>
                  <a:rPr lang="cs-CZ" sz="2400">
                    <a:solidFill>
                      <a:schemeClr val="accent1"/>
                    </a:solidFill>
                    <a:ea typeface="Cambria Math" panose="02040503050406030204" pitchFamily="18" charset="0"/>
                    <a:sym typeface="Wingdings" panose="05000000000000000000" pitchFamily="2" charset="2"/>
                  </a:rPr>
                  <a:t> A monopolist charges a strictly positive markup </a:t>
                </a:r>
              </a:p>
              <a:p>
                <a:pPr marL="0" indent="0">
                  <a:lnSpc>
                    <a:spcPct val="100000"/>
                  </a:lnSpc>
                  <a:spcBef>
                    <a:spcPts val="0"/>
                  </a:spcBef>
                  <a:buNone/>
                  <a:defRPr/>
                </a:pPr>
                <a:r>
                  <a:rPr lang="cs-CZ" sz="2400">
                    <a:solidFill>
                      <a:schemeClr val="accent1"/>
                    </a:solidFill>
                    <a:ea typeface="Cambria Math" panose="02040503050406030204" pitchFamily="18" charset="0"/>
                    <a:sym typeface="Wingdings" panose="05000000000000000000" pitchFamily="2" charset="2"/>
                  </a:rPr>
                  <a:t> The </a:t>
                </a:r>
                <a:r>
                  <a:rPr lang="cs-CZ" sz="2400">
                    <a:solidFill>
                      <a:schemeClr val="accent1"/>
                    </a:solidFill>
                    <a:sym typeface="Wingdings" panose="05000000000000000000" pitchFamily="2" charset="2"/>
                  </a:rPr>
                  <a:t>less elastic the demand curve, the greater markup</a:t>
                </a:r>
                <a:endParaRPr lang="cs-CZ" sz="2400">
                  <a:solidFill>
                    <a:schemeClr val="accent1"/>
                  </a:solidFill>
                </a:endParaRPr>
              </a:p>
            </p:txBody>
          </p:sp>
        </mc:Choice>
        <mc:Fallback xmlns="">
          <p:sp>
            <p:nvSpPr>
              <p:cNvPr id="4" name="Content Placeholder 3">
                <a:extLst>
                  <a:ext uri="{FF2B5EF4-FFF2-40B4-BE49-F238E27FC236}">
                    <a16:creationId xmlns:a16="http://schemas.microsoft.com/office/drawing/2014/main" id="{5D6B8589-12FF-4AFB-8607-22FFB871D32A}"/>
                  </a:ext>
                </a:extLst>
              </p:cNvPr>
              <p:cNvSpPr>
                <a:spLocks noGrp="1" noRot="1" noChangeAspect="1" noMove="1" noResize="1" noEditPoints="1" noAdjustHandles="1" noChangeArrowheads="1" noChangeShapeType="1" noTextEdit="1"/>
              </p:cNvSpPr>
              <p:nvPr>
                <p:ph idx="1"/>
              </p:nvPr>
            </p:nvSpPr>
            <p:spPr>
              <a:xfrm>
                <a:off x="186431" y="1548095"/>
                <a:ext cx="11532093" cy="4728417"/>
              </a:xfrm>
              <a:blipFill>
                <a:blip r:embed="rId3"/>
                <a:stretch>
                  <a:fillRect l="-846"/>
                </a:stretch>
              </a:blipFill>
            </p:spPr>
            <p:txBody>
              <a:bodyPr/>
              <a:lstStyle/>
              <a:p>
                <a:r>
                  <a:rPr lang="cs-CZ">
                    <a:noFill/>
                  </a:rPr>
                  <a:t> </a:t>
                </a:r>
              </a:p>
            </p:txBody>
          </p:sp>
        </mc:Fallback>
      </mc:AlternateContent>
      <p:sp>
        <p:nvSpPr>
          <p:cNvPr id="9" name="Title 4">
            <a:extLst>
              <a:ext uri="{FF2B5EF4-FFF2-40B4-BE49-F238E27FC236}">
                <a16:creationId xmlns:a16="http://schemas.microsoft.com/office/drawing/2014/main" id="{7403F90D-659A-4CA1-9541-C7E1F3C135EC}"/>
              </a:ext>
            </a:extLst>
          </p:cNvPr>
          <p:cNvSpPr>
            <a:spLocks noGrp="1"/>
          </p:cNvSpPr>
          <p:nvPr>
            <p:ph type="title"/>
          </p:nvPr>
        </p:nvSpPr>
        <p:spPr>
          <a:xfrm>
            <a:off x="838200" y="222532"/>
            <a:ext cx="10515600" cy="1325563"/>
          </a:xfrm>
        </p:spPr>
        <p:txBody>
          <a:bodyPr/>
          <a:lstStyle/>
          <a:p>
            <a:r>
              <a:rPr lang="en-US"/>
              <a:t>Market power with </a:t>
            </a:r>
            <a:r>
              <a:rPr lang="cs-CZ"/>
              <a:t>monopoly</a:t>
            </a:r>
            <a:endParaRPr lang="cs-CZ" dirty="0"/>
          </a:p>
        </p:txBody>
      </p:sp>
    </p:spTree>
    <p:extLst>
      <p:ext uri="{BB962C8B-B14F-4D97-AF65-F5344CB8AC3E}">
        <p14:creationId xmlns:p14="http://schemas.microsoft.com/office/powerpoint/2010/main" val="2833544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16170" y="1789722"/>
                <a:ext cx="10515600" cy="4703153"/>
              </a:xfrm>
            </p:spPr>
            <p:txBody>
              <a:bodyPr>
                <a:noAutofit/>
              </a:bodyPr>
              <a:lstStyle/>
              <a:p>
                <a:pPr marL="171450" indent="-171450"/>
                <a:r>
                  <a:rPr lang="en-US" sz="2400" dirty="0"/>
                  <a:t>Setup</a:t>
                </a:r>
              </a:p>
              <a:p>
                <a:pPr marL="628650" lvl="1" indent="-171450"/>
                <a:r>
                  <a:rPr lang="en-US" sz="2000" dirty="0"/>
                  <a:t>Players: N firms with homogenous marginal costs MC=c</a:t>
                </a:r>
              </a:p>
              <a:p>
                <a:pPr marL="628650" lvl="1" indent="-171450"/>
                <a:r>
                  <a:rPr lang="en-US" sz="2000" dirty="0"/>
                  <a:t>Firms face a linear inverse demand </a:t>
                </a:r>
                <a14:m>
                  <m:oMath xmlns:m="http://schemas.openxmlformats.org/officeDocument/2006/math">
                    <m:r>
                      <a:rPr lang="cs-CZ" sz="2000" b="0" i="1" smtClean="0">
                        <a:latin typeface="Cambria Math" panose="02040503050406030204" pitchFamily="18" charset="0"/>
                        <a:ea typeface="Cambria Math" panose="02040503050406030204" pitchFamily="18" charset="0"/>
                      </a:rPr>
                      <m:t>𝑃</m:t>
                    </m:r>
                    <m:d>
                      <m:dPr>
                        <m:ctrlPr>
                          <a:rPr lang="cs-CZ" sz="2000" b="0" i="1" smtClean="0">
                            <a:latin typeface="Cambria Math" panose="02040503050406030204" pitchFamily="18" charset="0"/>
                            <a:ea typeface="Cambria Math" panose="02040503050406030204" pitchFamily="18" charset="0"/>
                          </a:rPr>
                        </m:ctrlPr>
                      </m:dPr>
                      <m:e>
                        <m:r>
                          <a:rPr lang="cs-CZ" sz="2000" b="0" i="1" smtClean="0">
                            <a:latin typeface="Cambria Math" panose="02040503050406030204" pitchFamily="18" charset="0"/>
                            <a:ea typeface="Cambria Math" panose="02040503050406030204" pitchFamily="18" charset="0"/>
                          </a:rPr>
                          <m:t>𝑄</m:t>
                        </m:r>
                      </m:e>
                    </m:d>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𝑎</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𝑏𝑄</m:t>
                    </m:r>
                  </m:oMath>
                </a14:m>
                <a:r>
                  <a:rPr lang="en-US" sz="2000" dirty="0"/>
                  <a:t>, where </a:t>
                </a:r>
                <a14:m>
                  <m:oMath xmlns:m="http://schemas.openxmlformats.org/officeDocument/2006/math">
                    <m:r>
                      <a:rPr lang="en-GB" sz="2000" b="0" i="1" smtClean="0">
                        <a:latin typeface="Cambria Math" panose="02040503050406030204" pitchFamily="18" charset="0"/>
                      </a:rPr>
                      <m:t>𝑄</m:t>
                    </m:r>
                    <m:r>
                      <a:rPr lang="en-GB" sz="2000" b="0" i="1" smtClean="0">
                        <a:latin typeface="Cambria Math" panose="02040503050406030204" pitchFamily="18" charset="0"/>
                      </a:rPr>
                      <m:t>=</m:t>
                    </m:r>
                    <m:nary>
                      <m:naryPr>
                        <m:chr m:val="∑"/>
                        <m:ctrlPr>
                          <a:rPr lang="en-GB" sz="2000" b="0" i="1" smtClean="0">
                            <a:latin typeface="Cambria Math" panose="02040503050406030204" pitchFamily="18" charset="0"/>
                          </a:rPr>
                        </m:ctrlPr>
                      </m:naryPr>
                      <m:sub>
                        <m:r>
                          <m:rPr>
                            <m:brk m:alnAt="23"/>
                          </m:rPr>
                          <a:rPr lang="en-GB" sz="2000" b="0" i="1" smtClean="0">
                            <a:latin typeface="Cambria Math" panose="02040503050406030204" pitchFamily="18" charset="0"/>
                          </a:rPr>
                          <m:t>𝑖</m:t>
                        </m:r>
                        <m:r>
                          <a:rPr lang="en-GB" sz="2000" b="0" i="1" smtClean="0">
                            <a:latin typeface="Cambria Math" panose="02040503050406030204" pitchFamily="18" charset="0"/>
                          </a:rPr>
                          <m:t>=1</m:t>
                        </m:r>
                      </m:sub>
                      <m:sup>
                        <m:r>
                          <a:rPr lang="en-GB" sz="2000" b="0" i="1" smtClean="0">
                            <a:latin typeface="Cambria Math" panose="02040503050406030204" pitchFamily="18" charset="0"/>
                          </a:rPr>
                          <m:t>𝑁</m:t>
                        </m:r>
                      </m:sup>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𝑞</m:t>
                            </m:r>
                          </m:e>
                          <m:sub>
                            <m:r>
                              <a:rPr lang="en-GB" sz="2000" b="0" i="1" smtClean="0">
                                <a:latin typeface="Cambria Math" panose="02040503050406030204" pitchFamily="18" charset="0"/>
                              </a:rPr>
                              <m:t>𝑖</m:t>
                            </m:r>
                          </m:sub>
                        </m:sSub>
                      </m:e>
                    </m:nary>
                  </m:oMath>
                </a14:m>
                <a:endParaRPr lang="en-US" sz="2000" dirty="0"/>
              </a:p>
              <a:p>
                <a:pPr marL="628650" lvl="1" indent="-171450"/>
                <a:r>
                  <a:rPr lang="en-US" sz="2000" dirty="0"/>
                  <a:t>Action set: quantities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𝑞</m:t>
                        </m:r>
                      </m:e>
                      <m:sub>
                        <m:r>
                          <a:rPr lang="en-GB" sz="2000" b="0" i="1" smtClean="0">
                            <a:latin typeface="Cambria Math" panose="02040503050406030204" pitchFamily="18" charset="0"/>
                          </a:rPr>
                          <m:t>𝑖</m:t>
                        </m:r>
                      </m:sub>
                    </m:sSub>
                  </m:oMath>
                </a14:m>
                <a:endParaRPr lang="en-US" sz="2000" dirty="0"/>
              </a:p>
              <a:p>
                <a:pPr marL="628650" lvl="1" indent="-171450"/>
                <a:r>
                  <a:rPr lang="en-US" sz="2000" dirty="0"/>
                  <a:t>Payoff function: </a:t>
                </a:r>
                <a14:m>
                  <m:oMath xmlns:m="http://schemas.openxmlformats.org/officeDocument/2006/math">
                    <m:sSub>
                      <m:sSubPr>
                        <m:ctrlPr>
                          <a:rPr lang="cs-CZ" sz="2000" b="0" i="1" smtClean="0">
                            <a:latin typeface="Cambria Math" panose="02040503050406030204" pitchFamily="18" charset="0"/>
                            <a:ea typeface="Cambria Math" panose="02040503050406030204" pitchFamily="18" charset="0"/>
                          </a:rPr>
                        </m:ctrlPr>
                      </m:sSubPr>
                      <m:e>
                        <m:r>
                          <a:rPr lang="cs-CZ" sz="2000" i="1">
                            <a:latin typeface="Cambria Math" panose="02040503050406030204" pitchFamily="18" charset="0"/>
                            <a:ea typeface="Cambria Math" panose="02040503050406030204" pitchFamily="18" charset="0"/>
                          </a:rPr>
                          <m:t>𝜋</m:t>
                        </m:r>
                      </m:e>
                      <m:sub>
                        <m:r>
                          <a:rPr lang="en-GB" sz="2000" b="0" i="1" smtClean="0">
                            <a:latin typeface="Cambria Math" panose="02040503050406030204" pitchFamily="18" charset="0"/>
                            <a:ea typeface="Cambria Math" panose="02040503050406030204" pitchFamily="18" charset="0"/>
                          </a:rPr>
                          <m:t>𝑖</m:t>
                        </m:r>
                      </m:sub>
                    </m:sSub>
                    <m:d>
                      <m:dPr>
                        <m:ctrlPr>
                          <a:rPr lang="cs-CZ" sz="2000" b="0" i="1" smtClean="0">
                            <a:latin typeface="Cambria Math" panose="02040503050406030204" pitchFamily="18" charset="0"/>
                            <a:ea typeface="Cambria Math" panose="02040503050406030204" pitchFamily="18" charset="0"/>
                          </a:rPr>
                        </m:ctrlPr>
                      </m:dPr>
                      <m:e>
                        <m:sSub>
                          <m:sSubPr>
                            <m:ctrlPr>
                              <a:rPr lang="cs-CZ" sz="2000" i="1">
                                <a:latin typeface="Cambria Math" panose="02040503050406030204" pitchFamily="18" charset="0"/>
                                <a:ea typeface="Cambria Math" panose="02040503050406030204" pitchFamily="18" charset="0"/>
                              </a:rPr>
                            </m:ctrlPr>
                          </m:sSubPr>
                          <m:e>
                            <m:r>
                              <a:rPr lang="en-GB" sz="2000" b="0" i="1" smtClean="0">
                                <a:latin typeface="Cambria Math" panose="02040503050406030204" pitchFamily="18" charset="0"/>
                                <a:ea typeface="Cambria Math" panose="02040503050406030204" pitchFamily="18" charset="0"/>
                              </a:rPr>
                              <m:t>𝑞</m:t>
                            </m:r>
                          </m:e>
                          <m:sub>
                            <m:r>
                              <a:rPr lang="en-GB" sz="2000" b="0" i="1" smtClean="0">
                                <a:latin typeface="Cambria Math" panose="02040503050406030204" pitchFamily="18" charset="0"/>
                                <a:ea typeface="Cambria Math" panose="02040503050406030204" pitchFamily="18" charset="0"/>
                              </a:rPr>
                              <m:t>𝑖</m:t>
                            </m:r>
                          </m:sub>
                        </m:sSub>
                      </m:e>
                    </m:d>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𝑃</m:t>
                    </m:r>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𝑄</m:t>
                    </m:r>
                    <m:r>
                      <a:rPr lang="cs-CZ" sz="2000" b="0" i="1" smtClean="0">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𝑞</m:t>
                        </m:r>
                      </m:e>
                      <m:sub>
                        <m:r>
                          <a:rPr lang="en-GB" sz="2000" i="1">
                            <a:latin typeface="Cambria Math" panose="02040503050406030204" pitchFamily="18" charset="0"/>
                          </a:rPr>
                          <m:t>𝑖</m:t>
                        </m:r>
                      </m:sub>
                    </m:sSub>
                    <m:r>
                      <a:rPr lang="cs-CZ"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𝑐</m:t>
                    </m:r>
                    <m:sSub>
                      <m:sSubPr>
                        <m:ctrlPr>
                          <a:rPr lang="en-GB" sz="2000" i="1">
                            <a:latin typeface="Cambria Math" panose="02040503050406030204" pitchFamily="18" charset="0"/>
                          </a:rPr>
                        </m:ctrlPr>
                      </m:sSubPr>
                      <m:e>
                        <m:r>
                          <a:rPr lang="en-GB" sz="2000" i="1">
                            <a:latin typeface="Cambria Math" panose="02040503050406030204" pitchFamily="18" charset="0"/>
                          </a:rPr>
                          <m:t>𝑞</m:t>
                        </m:r>
                      </m:e>
                      <m:sub>
                        <m:r>
                          <a:rPr lang="en-GB" sz="2000" i="1">
                            <a:latin typeface="Cambria Math" panose="02040503050406030204" pitchFamily="18" charset="0"/>
                          </a:rPr>
                          <m:t>𝑖</m:t>
                        </m:r>
                      </m:sub>
                    </m:sSub>
                  </m:oMath>
                </a14:m>
                <a:endParaRPr lang="en-US" sz="2000" dirty="0"/>
              </a:p>
              <a:p>
                <a:r>
                  <a:rPr lang="cs-CZ" sz="2400" dirty="0"/>
                  <a:t>Firm </a:t>
                </a:r>
                <a:r>
                  <a:rPr lang="cs-CZ" sz="2400" dirty="0" err="1"/>
                  <a:t>optimisation</a:t>
                </a:r>
                <a:r>
                  <a:rPr lang="cs-CZ" sz="2400" dirty="0"/>
                  <a:t> </a:t>
                </a:r>
                <a:r>
                  <a:rPr lang="cs-CZ" sz="2400" dirty="0" err="1"/>
                  <a:t>problem</a:t>
                </a:r>
                <a:endParaRPr lang="en-US" sz="2400" dirty="0"/>
              </a:p>
              <a:p>
                <a:pPr lvl="1"/>
                <a:r>
                  <a:rPr lang="cs-CZ" sz="2000" dirty="0" err="1">
                    <a:ea typeface="Cambria Math" panose="02040503050406030204" pitchFamily="18" charset="0"/>
                  </a:rPr>
                  <a:t>Maximise</a:t>
                </a:r>
                <a:r>
                  <a:rPr lang="en-GB" sz="2000" dirty="0">
                    <a:ea typeface="Cambria Math" panose="02040503050406030204" pitchFamily="18" charset="0"/>
                  </a:rPr>
                  <a:t> </a:t>
                </a:r>
                <a14:m>
                  <m:oMath xmlns:m="http://schemas.openxmlformats.org/officeDocument/2006/math">
                    <m:sSub>
                      <m:sSubPr>
                        <m:ctrlPr>
                          <a:rPr lang="cs-CZ" sz="2000" i="1">
                            <a:latin typeface="Cambria Math" panose="02040503050406030204" pitchFamily="18" charset="0"/>
                            <a:ea typeface="Cambria Math" panose="02040503050406030204" pitchFamily="18" charset="0"/>
                          </a:rPr>
                        </m:ctrlPr>
                      </m:sSubPr>
                      <m:e>
                        <m:r>
                          <a:rPr lang="cs-CZ" sz="2000" i="1">
                            <a:latin typeface="Cambria Math" panose="02040503050406030204" pitchFamily="18" charset="0"/>
                            <a:ea typeface="Cambria Math" panose="02040503050406030204" pitchFamily="18" charset="0"/>
                          </a:rPr>
                          <m:t>𝜋</m:t>
                        </m:r>
                      </m:e>
                      <m:sub>
                        <m:r>
                          <a:rPr lang="en-GB" sz="2000" i="1">
                            <a:latin typeface="Cambria Math" panose="02040503050406030204" pitchFamily="18" charset="0"/>
                            <a:ea typeface="Cambria Math" panose="02040503050406030204" pitchFamily="18" charset="0"/>
                          </a:rPr>
                          <m:t>𝑖</m:t>
                        </m:r>
                      </m:sub>
                    </m:sSub>
                    <m:d>
                      <m:dPr>
                        <m:ctrlPr>
                          <a:rPr lang="cs-CZ" sz="2000" i="1">
                            <a:latin typeface="Cambria Math" panose="02040503050406030204" pitchFamily="18" charset="0"/>
                            <a:ea typeface="Cambria Math" panose="02040503050406030204" pitchFamily="18" charset="0"/>
                          </a:rPr>
                        </m:ctrlPr>
                      </m:dPr>
                      <m:e>
                        <m:sSub>
                          <m:sSubPr>
                            <m:ctrlPr>
                              <a:rPr lang="cs-CZ"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𝑞</m:t>
                            </m:r>
                          </m:e>
                          <m:sub>
                            <m:r>
                              <a:rPr lang="en-GB" sz="2000" i="1">
                                <a:latin typeface="Cambria Math" panose="02040503050406030204" pitchFamily="18" charset="0"/>
                                <a:ea typeface="Cambria Math" panose="02040503050406030204" pitchFamily="18" charset="0"/>
                              </a:rPr>
                              <m:t>𝑖</m:t>
                            </m:r>
                          </m:sub>
                        </m:sSub>
                      </m:e>
                    </m:d>
                    <m:r>
                      <a:rPr lang="cs-CZ" sz="2000" i="1">
                        <a:latin typeface="Cambria Math" panose="02040503050406030204" pitchFamily="18" charset="0"/>
                        <a:ea typeface="Cambria Math" panose="02040503050406030204" pitchFamily="18" charset="0"/>
                      </a:rPr>
                      <m:t>=</m:t>
                    </m:r>
                    <m:r>
                      <a:rPr lang="cs-CZ" sz="2000" i="1">
                        <a:latin typeface="Cambria Math" panose="02040503050406030204" pitchFamily="18" charset="0"/>
                        <a:ea typeface="Cambria Math" panose="02040503050406030204" pitchFamily="18" charset="0"/>
                      </a:rPr>
                      <m:t>𝑃</m:t>
                    </m:r>
                    <m:r>
                      <a:rPr lang="cs-CZ" sz="2000" i="1">
                        <a:latin typeface="Cambria Math" panose="02040503050406030204" pitchFamily="18" charset="0"/>
                        <a:ea typeface="Cambria Math" panose="02040503050406030204" pitchFamily="18" charset="0"/>
                      </a:rPr>
                      <m:t>(</m:t>
                    </m:r>
                    <m:r>
                      <a:rPr lang="cs-CZ" sz="2000" i="1">
                        <a:latin typeface="Cambria Math" panose="02040503050406030204" pitchFamily="18" charset="0"/>
                        <a:ea typeface="Cambria Math" panose="02040503050406030204" pitchFamily="18" charset="0"/>
                      </a:rPr>
                      <m:t>𝑄</m:t>
                    </m:r>
                    <m:r>
                      <a:rPr lang="cs-CZ"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𝑞</m:t>
                        </m:r>
                      </m:e>
                      <m:sub>
                        <m:r>
                          <a:rPr lang="en-GB" sz="2000" i="1">
                            <a:latin typeface="Cambria Math" panose="02040503050406030204" pitchFamily="18" charset="0"/>
                          </a:rPr>
                          <m:t>𝑖</m:t>
                        </m:r>
                      </m:sub>
                    </m:sSub>
                    <m:r>
                      <a:rPr lang="cs-CZ"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𝑐</m:t>
                    </m:r>
                    <m:sSub>
                      <m:sSubPr>
                        <m:ctrlPr>
                          <a:rPr lang="en-GB" sz="2000" i="1">
                            <a:latin typeface="Cambria Math" panose="02040503050406030204" pitchFamily="18" charset="0"/>
                          </a:rPr>
                        </m:ctrlPr>
                      </m:sSubPr>
                      <m:e>
                        <m:r>
                          <a:rPr lang="en-GB" sz="2000" i="1">
                            <a:latin typeface="Cambria Math" panose="02040503050406030204" pitchFamily="18" charset="0"/>
                          </a:rPr>
                          <m:t>𝑞</m:t>
                        </m:r>
                      </m:e>
                      <m:sub>
                        <m:r>
                          <a:rPr lang="en-GB" sz="2000" i="1">
                            <a:latin typeface="Cambria Math" panose="02040503050406030204" pitchFamily="18" charset="0"/>
                          </a:rPr>
                          <m:t>𝑖</m:t>
                        </m:r>
                      </m:sub>
                    </m:sSub>
                  </m:oMath>
                </a14:m>
                <a:endParaRPr lang="cs-CZ" sz="2000" dirty="0"/>
              </a:p>
              <a:p>
                <a:pPr lvl="1"/>
                <a:r>
                  <a:rPr lang="cs-CZ" sz="2000" dirty="0"/>
                  <a:t>FOC: </a:t>
                </a:r>
                <a14:m>
                  <m:oMath xmlns:m="http://schemas.openxmlformats.org/officeDocument/2006/math">
                    <m:sSup>
                      <m:sSupPr>
                        <m:ctrlPr>
                          <a:rPr lang="cs-CZ" sz="2000" b="0" i="1" smtClean="0">
                            <a:latin typeface="Cambria Math" panose="02040503050406030204" pitchFamily="18" charset="0"/>
                            <a:ea typeface="Cambria Math" panose="02040503050406030204" pitchFamily="18" charset="0"/>
                          </a:rPr>
                        </m:ctrlPr>
                      </m:sSupPr>
                      <m:e>
                        <m:r>
                          <a:rPr lang="cs-CZ" sz="2000" i="1">
                            <a:latin typeface="Cambria Math" panose="02040503050406030204" pitchFamily="18" charset="0"/>
                            <a:ea typeface="Cambria Math" panose="02040503050406030204" pitchFamily="18" charset="0"/>
                          </a:rPr>
                          <m:t>𝜋</m:t>
                        </m:r>
                      </m:e>
                      <m:sup>
                        <m:r>
                          <a:rPr lang="cs-CZ" sz="2000" b="0" i="1" smtClean="0">
                            <a:latin typeface="Cambria Math" panose="02040503050406030204" pitchFamily="18" charset="0"/>
                            <a:ea typeface="Cambria Math" panose="02040503050406030204" pitchFamily="18" charset="0"/>
                          </a:rPr>
                          <m:t>′</m:t>
                        </m:r>
                      </m:sup>
                    </m:sSup>
                    <m:d>
                      <m:dPr>
                        <m:ctrlPr>
                          <a:rPr lang="cs-CZ" sz="2000" b="0" i="1" smtClean="0">
                            <a:latin typeface="Cambria Math" panose="02040503050406030204" pitchFamily="18" charset="0"/>
                            <a:ea typeface="Cambria Math" panose="02040503050406030204" pitchFamily="18" charset="0"/>
                          </a:rPr>
                        </m:ctrlPr>
                      </m:dPr>
                      <m:e>
                        <m:sSubSup>
                          <m:sSubSupPr>
                            <m:ctrlPr>
                              <a:rPr lang="cs-CZ" sz="2000" b="0" i="1" smtClean="0">
                                <a:latin typeface="Cambria Math" panose="02040503050406030204" pitchFamily="18" charset="0"/>
                                <a:ea typeface="Cambria Math" panose="02040503050406030204" pitchFamily="18" charset="0"/>
                              </a:rPr>
                            </m:ctrlPr>
                          </m:sSubSupPr>
                          <m:e>
                            <m:r>
                              <a:rPr lang="en-GB" sz="2000" b="0" i="1" smtClean="0">
                                <a:latin typeface="Cambria Math" panose="02040503050406030204" pitchFamily="18" charset="0"/>
                                <a:ea typeface="Cambria Math" panose="02040503050406030204" pitchFamily="18" charset="0"/>
                              </a:rPr>
                              <m:t>𝑞</m:t>
                            </m:r>
                          </m:e>
                          <m:sub>
                            <m:r>
                              <a:rPr lang="en-GB" sz="2000" b="0" i="1" smtClean="0">
                                <a:latin typeface="Cambria Math" panose="02040503050406030204" pitchFamily="18" charset="0"/>
                                <a:ea typeface="Cambria Math" panose="02040503050406030204" pitchFamily="18" charset="0"/>
                              </a:rPr>
                              <m:t>𝑖</m:t>
                            </m:r>
                          </m:sub>
                          <m:sup>
                            <m:r>
                              <a:rPr lang="en-GB" sz="2000" b="0" i="1" smtClean="0">
                                <a:latin typeface="Cambria Math" panose="02040503050406030204" pitchFamily="18" charset="0"/>
                                <a:ea typeface="Cambria Math" panose="02040503050406030204" pitchFamily="18" charset="0"/>
                              </a:rPr>
                              <m:t>∗</m:t>
                            </m:r>
                          </m:sup>
                        </m:sSubSup>
                      </m:e>
                    </m:d>
                    <m:r>
                      <a:rPr lang="cs-CZ" sz="2000" i="1">
                        <a:latin typeface="Cambria Math" panose="02040503050406030204" pitchFamily="18" charset="0"/>
                        <a:ea typeface="Cambria Math" panose="02040503050406030204" pitchFamily="18" charset="0"/>
                      </a:rPr>
                      <m:t>=</m:t>
                    </m:r>
                    <m:r>
                      <a:rPr lang="cs-CZ" sz="2000" i="1">
                        <a:latin typeface="Cambria Math" panose="02040503050406030204" pitchFamily="18" charset="0"/>
                        <a:ea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𝑄</m:t>
                        </m:r>
                      </m:e>
                    </m:d>
                    <m:r>
                      <a:rPr lang="en-GB" sz="2000" b="0" i="1" smtClean="0">
                        <a:latin typeface="Cambria Math" panose="02040503050406030204" pitchFamily="18" charset="0"/>
                      </a:rPr>
                      <m:t>+</m:t>
                    </m:r>
                    <m:f>
                      <m:fPr>
                        <m:ctrlPr>
                          <a:rPr lang="cs-CZ" sz="2000" i="1" smtClean="0">
                            <a:latin typeface="Cambria Math" panose="02040503050406030204" pitchFamily="18" charset="0"/>
                            <a:ea typeface="Cambria Math" panose="02040503050406030204" pitchFamily="18" charset="0"/>
                          </a:rPr>
                        </m:ctrlPr>
                      </m:fPr>
                      <m:num>
                        <m:r>
                          <a:rPr lang="cs-CZ" sz="2000" i="1">
                            <a:latin typeface="Cambria Math" panose="02040503050406030204" pitchFamily="18" charset="0"/>
                            <a:ea typeface="Cambria Math" panose="02040503050406030204" pitchFamily="18" charset="0"/>
                          </a:rPr>
                          <m:t>𝜕</m:t>
                        </m:r>
                        <m:r>
                          <a:rPr lang="cs-CZ" sz="2000" i="1">
                            <a:latin typeface="Cambria Math" panose="02040503050406030204" pitchFamily="18" charset="0"/>
                            <a:ea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r>
                              <a:rPr lang="en-GB" sz="2000" i="1" smtClean="0">
                                <a:latin typeface="Cambria Math" panose="02040503050406030204" pitchFamily="18" charset="0"/>
                                <a:ea typeface="Cambria Math" panose="02040503050406030204" pitchFamily="18" charset="0"/>
                              </a:rPr>
                              <m:t>𝑄</m:t>
                            </m:r>
                          </m:e>
                        </m:d>
                      </m:num>
                      <m:den>
                        <m:r>
                          <a:rPr lang="cs-CZ" sz="2000" i="1">
                            <a:latin typeface="Cambria Math" panose="02040503050406030204" pitchFamily="18" charset="0"/>
                            <a:ea typeface="Cambria Math" panose="02040503050406030204" pitchFamily="18" charset="0"/>
                          </a:rPr>
                          <m:t>𝜕</m:t>
                        </m:r>
                        <m:sSub>
                          <m:sSubPr>
                            <m:ctrlPr>
                              <a:rPr lang="en-GB" sz="2000" i="1">
                                <a:latin typeface="Cambria Math" panose="02040503050406030204" pitchFamily="18" charset="0"/>
                              </a:rPr>
                            </m:ctrlPr>
                          </m:sSubPr>
                          <m:e>
                            <m:r>
                              <a:rPr lang="en-GB" sz="2000" i="1">
                                <a:latin typeface="Cambria Math" panose="02040503050406030204" pitchFamily="18" charset="0"/>
                              </a:rPr>
                              <m:t>𝑞</m:t>
                            </m:r>
                          </m:e>
                          <m:sub>
                            <m:r>
                              <a:rPr lang="en-GB" sz="2000" i="1">
                                <a:latin typeface="Cambria Math" panose="02040503050406030204" pitchFamily="18" charset="0"/>
                              </a:rPr>
                              <m:t>𝑖</m:t>
                            </m:r>
                          </m:sub>
                        </m:sSub>
                      </m:den>
                    </m:f>
                    <m:sSubSup>
                      <m:sSubSupPr>
                        <m:ctrlPr>
                          <a:rPr lang="cs-CZ" sz="2000" i="1">
                            <a:latin typeface="Cambria Math" panose="02040503050406030204" pitchFamily="18" charset="0"/>
                            <a:ea typeface="Cambria Math" panose="02040503050406030204" pitchFamily="18" charset="0"/>
                          </a:rPr>
                        </m:ctrlPr>
                      </m:sSubSupPr>
                      <m:e>
                        <m:r>
                          <a:rPr lang="en-GB" sz="2000" i="1">
                            <a:latin typeface="Cambria Math" panose="02040503050406030204" pitchFamily="18" charset="0"/>
                            <a:ea typeface="Cambria Math" panose="02040503050406030204" pitchFamily="18" charset="0"/>
                          </a:rPr>
                          <m:t>𝑞</m:t>
                        </m:r>
                      </m:e>
                      <m:sub>
                        <m:r>
                          <a:rPr lang="en-GB" sz="2000" i="1">
                            <a:latin typeface="Cambria Math" panose="02040503050406030204" pitchFamily="18" charset="0"/>
                            <a:ea typeface="Cambria Math" panose="02040503050406030204" pitchFamily="18" charset="0"/>
                          </a:rPr>
                          <m:t>𝑖</m:t>
                        </m:r>
                      </m:sub>
                      <m:sup>
                        <m:r>
                          <a:rPr lang="en-GB" sz="2000" i="1">
                            <a:latin typeface="Cambria Math" panose="02040503050406030204" pitchFamily="18" charset="0"/>
                            <a:ea typeface="Cambria Math" panose="02040503050406030204" pitchFamily="18" charset="0"/>
                          </a:rPr>
                          <m:t>∗</m:t>
                        </m:r>
                      </m:sup>
                    </m:sSubSup>
                    <m:r>
                      <a:rPr lang="cs-CZ" sz="2000" i="1">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𝑐</m:t>
                    </m:r>
                    <m:r>
                      <a:rPr lang="cs-CZ"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𝑎</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𝑏𝑄</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𝑏</m:t>
                    </m:r>
                    <m:sSubSup>
                      <m:sSubSupPr>
                        <m:ctrlPr>
                          <a:rPr lang="cs-CZ" sz="2000" i="1">
                            <a:latin typeface="Cambria Math" panose="02040503050406030204" pitchFamily="18" charset="0"/>
                            <a:ea typeface="Cambria Math" panose="02040503050406030204" pitchFamily="18" charset="0"/>
                          </a:rPr>
                        </m:ctrlPr>
                      </m:sSubSupPr>
                      <m:e>
                        <m:r>
                          <a:rPr lang="en-GB" sz="2000" i="1">
                            <a:latin typeface="Cambria Math" panose="02040503050406030204" pitchFamily="18" charset="0"/>
                            <a:ea typeface="Cambria Math" panose="02040503050406030204" pitchFamily="18" charset="0"/>
                          </a:rPr>
                          <m:t>𝑞</m:t>
                        </m:r>
                      </m:e>
                      <m:sub>
                        <m:r>
                          <a:rPr lang="en-GB" sz="2000" i="1">
                            <a:latin typeface="Cambria Math" panose="02040503050406030204" pitchFamily="18" charset="0"/>
                            <a:ea typeface="Cambria Math" panose="02040503050406030204" pitchFamily="18" charset="0"/>
                          </a:rPr>
                          <m:t>𝑖</m:t>
                        </m:r>
                      </m:sub>
                      <m:sup>
                        <m:r>
                          <a:rPr lang="en-GB" sz="2000" i="1">
                            <a:latin typeface="Cambria Math" panose="02040503050406030204" pitchFamily="18" charset="0"/>
                            <a:ea typeface="Cambria Math" panose="02040503050406030204" pitchFamily="18" charset="0"/>
                          </a:rPr>
                          <m:t>∗</m:t>
                        </m:r>
                      </m:sup>
                    </m:sSubSup>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𝑐</m:t>
                    </m:r>
                    <m:r>
                      <a:rPr lang="en-GB" sz="2000" b="0" i="1" smtClean="0">
                        <a:latin typeface="Cambria Math" panose="02040503050406030204" pitchFamily="18" charset="0"/>
                        <a:ea typeface="Cambria Math" panose="02040503050406030204" pitchFamily="18" charset="0"/>
                      </a:rPr>
                      <m:t>=0</m:t>
                    </m:r>
                  </m:oMath>
                </a14:m>
                <a:endParaRPr lang="cs-CZ" sz="2000" dirty="0"/>
              </a:p>
              <a:p>
                <a:pPr lvl="1"/>
                <a:r>
                  <a:rPr lang="en-GB" sz="2000" dirty="0">
                    <a:sym typeface="Wingdings" panose="05000000000000000000" pitchFamily="2" charset="2"/>
                  </a:rPr>
                  <a:t>Best response functions </a:t>
                </a:r>
                <a14:m>
                  <m:oMath xmlns:m="http://schemas.openxmlformats.org/officeDocument/2006/math">
                    <m:sSubSup>
                      <m:sSubSupPr>
                        <m:ctrlPr>
                          <a:rPr lang="cs-CZ" sz="2000" i="1" smtClean="0">
                            <a:latin typeface="Cambria Math" panose="02040503050406030204" pitchFamily="18" charset="0"/>
                            <a:ea typeface="Cambria Math" panose="02040503050406030204" pitchFamily="18" charset="0"/>
                          </a:rPr>
                        </m:ctrlPr>
                      </m:sSubSupPr>
                      <m:e>
                        <m:r>
                          <a:rPr lang="en-GB" sz="2000" i="1">
                            <a:latin typeface="Cambria Math" panose="02040503050406030204" pitchFamily="18" charset="0"/>
                            <a:ea typeface="Cambria Math" panose="02040503050406030204" pitchFamily="18" charset="0"/>
                          </a:rPr>
                          <m:t>𝑞</m:t>
                        </m:r>
                      </m:e>
                      <m:sub>
                        <m:r>
                          <a:rPr lang="en-GB" sz="2000" i="1">
                            <a:latin typeface="Cambria Math" panose="02040503050406030204" pitchFamily="18" charset="0"/>
                            <a:ea typeface="Cambria Math" panose="02040503050406030204" pitchFamily="18" charset="0"/>
                          </a:rPr>
                          <m:t>𝑖</m:t>
                        </m:r>
                      </m:sub>
                      <m:sup>
                        <m:r>
                          <a:rPr lang="en-GB" sz="2000" i="1">
                            <a:latin typeface="Cambria Math" panose="02040503050406030204" pitchFamily="18" charset="0"/>
                            <a:ea typeface="Cambria Math" panose="02040503050406030204" pitchFamily="18" charset="0"/>
                          </a:rPr>
                          <m:t>∗</m:t>
                        </m:r>
                      </m:sup>
                    </m:sSubSup>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𝑎</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𝑐</m:t>
                        </m:r>
                      </m:num>
                      <m:den>
                        <m:r>
                          <a:rPr lang="en-GB" sz="2000" b="0" i="1" smtClean="0">
                            <a:latin typeface="Cambria Math" panose="02040503050406030204" pitchFamily="18" charset="0"/>
                            <a:ea typeface="Cambria Math" panose="02040503050406030204" pitchFamily="18" charset="0"/>
                          </a:rPr>
                          <m:t>2</m:t>
                        </m:r>
                        <m:r>
                          <a:rPr lang="en-GB" sz="2000" b="0" i="1" smtClean="0">
                            <a:latin typeface="Cambria Math" panose="02040503050406030204" pitchFamily="18" charset="0"/>
                            <a:ea typeface="Cambria Math" panose="02040503050406030204" pitchFamily="18" charset="0"/>
                          </a:rPr>
                          <m:t>𝑏</m:t>
                        </m:r>
                      </m:den>
                    </m:f>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nary>
                          <m:naryPr>
                            <m:chr m:val="∑"/>
                            <m:supHide m:val="on"/>
                            <m:ctrlPr>
                              <a:rPr lang="en-GB" sz="2000" i="1">
                                <a:latin typeface="Cambria Math" panose="02040503050406030204" pitchFamily="18" charset="0"/>
                                <a:ea typeface="Cambria Math" panose="02040503050406030204" pitchFamily="18" charset="0"/>
                              </a:rPr>
                            </m:ctrlPr>
                          </m:naryPr>
                          <m:sub>
                            <m:r>
                              <m:rPr>
                                <m:brk m:alnAt="7"/>
                              </m:rPr>
                              <a:rPr lang="en-GB" sz="2000" i="1">
                                <a:latin typeface="Cambria Math" panose="02040503050406030204" pitchFamily="18" charset="0"/>
                                <a:ea typeface="Cambria Math" panose="02040503050406030204" pitchFamily="18" charset="0"/>
                              </a:rPr>
                              <m:t>𝑗</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𝑖</m:t>
                            </m:r>
                          </m:sub>
                          <m:sup/>
                          <m:e>
                            <m:sSub>
                              <m:sSubPr>
                                <m:ctrlPr>
                                  <a:rPr lang="en-GB" sz="2000" i="1">
                                    <a:latin typeface="Cambria Math" panose="02040503050406030204" pitchFamily="18" charset="0"/>
                                    <a:ea typeface="Cambria Math" panose="02040503050406030204" pitchFamily="18" charset="0"/>
                                  </a:rPr>
                                </m:ctrlPr>
                              </m:sSubPr>
                              <m:e>
                                <m:r>
                                  <a:rPr lang="en-GB" sz="2000" i="1">
                                    <a:latin typeface="Cambria Math" panose="02040503050406030204" pitchFamily="18" charset="0"/>
                                    <a:ea typeface="Cambria Math" panose="02040503050406030204" pitchFamily="18" charset="0"/>
                                  </a:rPr>
                                  <m:t>𝑞</m:t>
                                </m:r>
                              </m:e>
                              <m:sub>
                                <m:r>
                                  <a:rPr lang="en-GB" sz="2000" i="1">
                                    <a:latin typeface="Cambria Math" panose="02040503050406030204" pitchFamily="18" charset="0"/>
                                    <a:ea typeface="Cambria Math" panose="02040503050406030204" pitchFamily="18" charset="0"/>
                                  </a:rPr>
                                  <m:t>𝑗</m:t>
                                </m:r>
                              </m:sub>
                            </m:sSub>
                          </m:e>
                        </m:nary>
                      </m:num>
                      <m:den>
                        <m:r>
                          <a:rPr lang="en-GB" sz="2000" b="0" i="1" smtClean="0">
                            <a:latin typeface="Cambria Math" panose="02040503050406030204" pitchFamily="18" charset="0"/>
                            <a:ea typeface="Cambria Math" panose="02040503050406030204" pitchFamily="18" charset="0"/>
                          </a:rPr>
                          <m:t>2</m:t>
                        </m:r>
                      </m:den>
                    </m:f>
                  </m:oMath>
                </a14:m>
                <a:endParaRPr lang="en-US" sz="2000" dirty="0"/>
              </a:p>
              <a:p>
                <a:pPr marL="628650" lvl="1" indent="-171450">
                  <a:lnSpc>
                    <a:spcPct val="100000"/>
                  </a:lnSpc>
                  <a:spcBef>
                    <a:spcPts val="0"/>
                  </a:spcBef>
                  <a:defRPr/>
                </a:pPr>
                <a:r>
                  <a:rPr lang="cs-CZ" sz="2000" dirty="0" err="1">
                    <a:sym typeface="Wingdings" panose="05000000000000000000" pitchFamily="2" charset="2"/>
                  </a:rPr>
                  <a:t>Symmetricity</a:t>
                </a:r>
                <a:r>
                  <a:rPr lang="cs-CZ" sz="2000" dirty="0">
                    <a:sym typeface="Wingdings" panose="05000000000000000000" pitchFamily="2" charset="2"/>
                  </a:rPr>
                  <a:t>  </a:t>
                </a:r>
                <a:r>
                  <a:rPr lang="cs-CZ" sz="2000" dirty="0" err="1">
                    <a:sym typeface="Wingdings" panose="05000000000000000000" pitchFamily="2" charset="2"/>
                  </a:rPr>
                  <a:t>q</a:t>
                </a:r>
                <a:r>
                  <a:rPr lang="cs-CZ" sz="2000" baseline="-25000" dirty="0" err="1">
                    <a:sym typeface="Wingdings" panose="05000000000000000000" pitchFamily="2" charset="2"/>
                  </a:rPr>
                  <a:t>i</a:t>
                </a:r>
                <a:r>
                  <a:rPr lang="cs-CZ" sz="2000" dirty="0">
                    <a:sym typeface="Wingdings" panose="05000000000000000000" pitchFamily="2" charset="2"/>
                  </a:rPr>
                  <a:t> = q  </a:t>
                </a:r>
                <a14:m>
                  <m:oMath xmlns:m="http://schemas.openxmlformats.org/officeDocument/2006/math">
                    <m:r>
                      <m:rPr>
                        <m:sty m:val="p"/>
                      </m:rPr>
                      <a:rPr lang="en-GB" sz="2000" b="0" i="0" smtClean="0">
                        <a:latin typeface="Cambria Math" panose="02040503050406030204" pitchFamily="18" charset="0"/>
                        <a:ea typeface="Cambria Math" panose="02040503050406030204" pitchFamily="18" charset="0"/>
                      </a:rPr>
                      <m:t>q</m:t>
                    </m:r>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r>
                          <a:rPr lang="en-GB" sz="2000" b="0" i="1" smtClean="0">
                            <a:latin typeface="Cambria Math" panose="02040503050406030204" pitchFamily="18" charset="0"/>
                            <a:ea typeface="Cambria Math" panose="02040503050406030204" pitchFamily="18" charset="0"/>
                          </a:rPr>
                          <m:t>𝑎</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𝑐</m:t>
                        </m:r>
                      </m:num>
                      <m:den>
                        <m:r>
                          <a:rPr lang="en-GB" sz="2000" b="0" i="1" smtClean="0">
                            <a:latin typeface="Cambria Math" panose="02040503050406030204" pitchFamily="18" charset="0"/>
                            <a:ea typeface="Cambria Math" panose="02040503050406030204" pitchFamily="18" charset="0"/>
                          </a:rPr>
                          <m:t>2</m:t>
                        </m:r>
                        <m:r>
                          <a:rPr lang="en-GB" sz="2000" b="0" i="1" smtClean="0">
                            <a:latin typeface="Cambria Math" panose="02040503050406030204" pitchFamily="18" charset="0"/>
                            <a:ea typeface="Cambria Math" panose="02040503050406030204" pitchFamily="18" charset="0"/>
                          </a:rPr>
                          <m:t>𝑏</m:t>
                        </m:r>
                      </m:den>
                    </m:f>
                    <m:r>
                      <a:rPr lang="en-GB" sz="2000" b="0" i="1" smtClean="0">
                        <a:latin typeface="Cambria Math" panose="02040503050406030204" pitchFamily="18" charset="0"/>
                        <a:ea typeface="Cambria Math" panose="02040503050406030204" pitchFamily="18" charset="0"/>
                      </a:rPr>
                      <m:t>−</m:t>
                    </m:r>
                    <m:f>
                      <m:fPr>
                        <m:ctrlPr>
                          <a:rPr lang="en-GB" sz="2000" b="0" i="1" smtClean="0">
                            <a:latin typeface="Cambria Math" panose="02040503050406030204" pitchFamily="18" charset="0"/>
                            <a:ea typeface="Cambria Math" panose="02040503050406030204" pitchFamily="18" charset="0"/>
                          </a:rPr>
                        </m:ctrlPr>
                      </m:fPr>
                      <m:num>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𝑁</m:t>
                            </m:r>
                            <m:r>
                              <a:rPr lang="en-GB" sz="2000" b="0" i="1" smtClean="0">
                                <a:latin typeface="Cambria Math" panose="02040503050406030204" pitchFamily="18" charset="0"/>
                                <a:ea typeface="Cambria Math" panose="02040503050406030204" pitchFamily="18" charset="0"/>
                              </a:rPr>
                              <m:t>−1</m:t>
                            </m:r>
                          </m:e>
                        </m:d>
                        <m:r>
                          <a:rPr lang="en-GB" sz="2000" b="0" i="1" smtClean="0">
                            <a:latin typeface="Cambria Math" panose="02040503050406030204" pitchFamily="18" charset="0"/>
                            <a:ea typeface="Cambria Math" panose="02040503050406030204" pitchFamily="18" charset="0"/>
                          </a:rPr>
                          <m:t>𝑞</m:t>
                        </m:r>
                      </m:num>
                      <m:den>
                        <m:r>
                          <a:rPr lang="en-GB" sz="2000" b="0" i="1" smtClean="0">
                            <a:latin typeface="Cambria Math" panose="02040503050406030204" pitchFamily="18" charset="0"/>
                            <a:ea typeface="Cambria Math" panose="02040503050406030204" pitchFamily="18" charset="0"/>
                          </a:rPr>
                          <m:t>2</m:t>
                        </m:r>
                      </m:den>
                    </m:f>
                  </m:oMath>
                </a14:m>
                <a:r>
                  <a:rPr lang="en-GB" sz="1600" dirty="0">
                    <a:sym typeface="Wingdings" panose="05000000000000000000" pitchFamily="2" charset="2"/>
                  </a:rPr>
                  <a:t> </a:t>
                </a:r>
                <a:r>
                  <a:rPr lang="en-GB" sz="2000" dirty="0">
                    <a:sym typeface="Wingdings" panose="05000000000000000000" pitchFamily="2" charset="2"/>
                  </a:rPr>
                  <a:t> </a:t>
                </a:r>
                <a14:m>
                  <m:oMath xmlns:m="http://schemas.openxmlformats.org/officeDocument/2006/math">
                    <m:sSup>
                      <m:sSupPr>
                        <m:ctrlPr>
                          <a:rPr lang="en-GB" sz="2000" i="1" smtClean="0">
                            <a:latin typeface="Cambria Math" panose="02040503050406030204" pitchFamily="18" charset="0"/>
                            <a:sym typeface="Wingdings" panose="05000000000000000000" pitchFamily="2" charset="2"/>
                          </a:rPr>
                        </m:ctrlPr>
                      </m:sSupPr>
                      <m:e>
                        <m:r>
                          <a:rPr lang="en-GB" sz="2000" b="0" i="1" smtClean="0">
                            <a:latin typeface="Cambria Math" panose="02040503050406030204" pitchFamily="18" charset="0"/>
                            <a:sym typeface="Wingdings" panose="05000000000000000000" pitchFamily="2" charset="2"/>
                          </a:rPr>
                          <m:t>𝑞</m:t>
                        </m:r>
                      </m:e>
                      <m:sup>
                        <m:r>
                          <a:rPr lang="en-GB" sz="2000" b="0" i="1" smtClean="0">
                            <a:latin typeface="Cambria Math" panose="02040503050406030204" pitchFamily="18" charset="0"/>
                            <a:sym typeface="Wingdings" panose="05000000000000000000" pitchFamily="2" charset="2"/>
                          </a:rPr>
                          <m:t>∗</m:t>
                        </m:r>
                      </m:sup>
                    </m:sSup>
                    <m:r>
                      <a:rPr lang="en-GB" sz="2000" b="0" i="1" smtClean="0">
                        <a:latin typeface="Cambria Math" panose="02040503050406030204" pitchFamily="18" charset="0"/>
                        <a:sym typeface="Wingdings" panose="05000000000000000000" pitchFamily="2" charset="2"/>
                      </a:rPr>
                      <m:t>=</m:t>
                    </m:r>
                    <m:f>
                      <m:fPr>
                        <m:ctrlPr>
                          <a:rPr lang="en-GB" sz="2000" b="0" i="1" smtClean="0">
                            <a:latin typeface="Cambria Math" panose="02040503050406030204" pitchFamily="18" charset="0"/>
                            <a:sym typeface="Wingdings" panose="05000000000000000000" pitchFamily="2" charset="2"/>
                          </a:rPr>
                        </m:ctrlPr>
                      </m:fPr>
                      <m:num>
                        <m:r>
                          <a:rPr lang="en-GB" sz="2000" b="0" i="1" smtClean="0">
                            <a:latin typeface="Cambria Math" panose="02040503050406030204" pitchFamily="18" charset="0"/>
                            <a:sym typeface="Wingdings" panose="05000000000000000000" pitchFamily="2" charset="2"/>
                          </a:rPr>
                          <m:t>𝑎</m:t>
                        </m:r>
                        <m:r>
                          <a:rPr lang="en-GB" sz="2000" b="0" i="1" smtClean="0">
                            <a:latin typeface="Cambria Math" panose="02040503050406030204" pitchFamily="18" charset="0"/>
                            <a:sym typeface="Wingdings" panose="05000000000000000000" pitchFamily="2" charset="2"/>
                          </a:rPr>
                          <m:t>−</m:t>
                        </m:r>
                        <m:r>
                          <a:rPr lang="en-GB" sz="2000" b="0" i="1" smtClean="0">
                            <a:latin typeface="Cambria Math" panose="02040503050406030204" pitchFamily="18" charset="0"/>
                            <a:sym typeface="Wingdings" panose="05000000000000000000" pitchFamily="2" charset="2"/>
                          </a:rPr>
                          <m:t>𝑐</m:t>
                        </m:r>
                      </m:num>
                      <m:den>
                        <m:d>
                          <m:dPr>
                            <m:ctrlPr>
                              <a:rPr lang="en-GB" sz="2000" b="0" i="1" smtClean="0">
                                <a:latin typeface="Cambria Math" panose="02040503050406030204" pitchFamily="18" charset="0"/>
                                <a:sym typeface="Wingdings" panose="05000000000000000000" pitchFamily="2" charset="2"/>
                              </a:rPr>
                            </m:ctrlPr>
                          </m:dPr>
                          <m:e>
                            <m:r>
                              <a:rPr lang="en-GB" sz="2000" b="0" i="1" smtClean="0">
                                <a:latin typeface="Cambria Math" panose="02040503050406030204" pitchFamily="18" charset="0"/>
                                <a:sym typeface="Wingdings" panose="05000000000000000000" pitchFamily="2" charset="2"/>
                              </a:rPr>
                              <m:t>𝑁</m:t>
                            </m:r>
                            <m:r>
                              <a:rPr lang="en-GB" sz="2000" b="0" i="1" smtClean="0">
                                <a:latin typeface="Cambria Math" panose="02040503050406030204" pitchFamily="18" charset="0"/>
                                <a:sym typeface="Wingdings" panose="05000000000000000000" pitchFamily="2" charset="2"/>
                              </a:rPr>
                              <m:t>+1</m:t>
                            </m:r>
                          </m:e>
                        </m:d>
                        <m:r>
                          <a:rPr lang="en-GB" sz="2000" b="0" i="1" smtClean="0">
                            <a:latin typeface="Cambria Math" panose="02040503050406030204" pitchFamily="18" charset="0"/>
                            <a:sym typeface="Wingdings" panose="05000000000000000000" pitchFamily="2" charset="2"/>
                          </a:rPr>
                          <m:t>𝑏</m:t>
                        </m:r>
                      </m:den>
                    </m:f>
                  </m:oMath>
                </a14:m>
                <a:endParaRPr lang="en-GB" sz="1600" dirty="0">
                  <a:sym typeface="Wingdings" panose="05000000000000000000" pitchFamily="2" charset="2"/>
                </a:endParaRPr>
              </a:p>
              <a:p>
                <a:pPr marL="1085850" lvl="2" indent="-171450">
                  <a:lnSpc>
                    <a:spcPct val="100000"/>
                  </a:lnSpc>
                  <a:spcBef>
                    <a:spcPts val="0"/>
                  </a:spcBef>
                  <a:defRPr/>
                </a:pPr>
                <a:r>
                  <a:rPr lang="cs-CZ" sz="1800" dirty="0">
                    <a:sym typeface="Wingdings" panose="05000000000000000000" pitchFamily="2" charset="2"/>
                  </a:rPr>
                  <a:t>NOTE: </a:t>
                </a:r>
                <a:r>
                  <a:rPr lang="cs-CZ" sz="1800" dirty="0" err="1">
                    <a:sym typeface="Wingdings" panose="05000000000000000000" pitchFamily="2" charset="2"/>
                  </a:rPr>
                  <a:t>we</a:t>
                </a:r>
                <a:r>
                  <a:rPr lang="cs-CZ" sz="1800" dirty="0">
                    <a:sym typeface="Wingdings" panose="05000000000000000000" pitchFamily="2" charset="2"/>
                  </a:rPr>
                  <a:t> </a:t>
                </a:r>
                <a:r>
                  <a:rPr lang="cs-CZ" sz="1800" dirty="0" err="1">
                    <a:sym typeface="Wingdings" panose="05000000000000000000" pitchFamily="2" charset="2"/>
                  </a:rPr>
                  <a:t>can</a:t>
                </a:r>
                <a:r>
                  <a:rPr lang="cs-CZ" sz="1800" dirty="0">
                    <a:sym typeface="Wingdings" panose="05000000000000000000" pitchFamily="2" charset="2"/>
                  </a:rPr>
                  <a:t> do </a:t>
                </a:r>
                <a:r>
                  <a:rPr lang="cs-CZ" sz="1800" dirty="0" err="1">
                    <a:sym typeface="Wingdings" panose="05000000000000000000" pitchFamily="2" charset="2"/>
                  </a:rPr>
                  <a:t>this</a:t>
                </a:r>
                <a:r>
                  <a:rPr lang="cs-CZ" sz="1800" dirty="0">
                    <a:sym typeface="Wingdings" panose="05000000000000000000" pitchFamily="2" charset="2"/>
                  </a:rPr>
                  <a:t> </a:t>
                </a:r>
                <a:r>
                  <a:rPr lang="cs-CZ" sz="1800" dirty="0" err="1">
                    <a:sym typeface="Wingdings" panose="05000000000000000000" pitchFamily="2" charset="2"/>
                  </a:rPr>
                  <a:t>only</a:t>
                </a:r>
                <a:r>
                  <a:rPr lang="cs-CZ" sz="1800" dirty="0">
                    <a:sym typeface="Wingdings" panose="05000000000000000000" pitchFamily="2" charset="2"/>
                  </a:rPr>
                  <a:t> AFTER </a:t>
                </a:r>
                <a:r>
                  <a:rPr lang="cs-CZ" sz="1800" dirty="0" err="1">
                    <a:sym typeface="Wingdings" panose="05000000000000000000" pitchFamily="2" charset="2"/>
                  </a:rPr>
                  <a:t>we</a:t>
                </a:r>
                <a:r>
                  <a:rPr lang="cs-CZ" sz="1800" dirty="0">
                    <a:sym typeface="Wingdings" panose="05000000000000000000" pitchFamily="2" charset="2"/>
                  </a:rPr>
                  <a:t> </a:t>
                </a:r>
                <a:r>
                  <a:rPr lang="cs-CZ" sz="1800" dirty="0" err="1">
                    <a:sym typeface="Wingdings" panose="05000000000000000000" pitchFamily="2" charset="2"/>
                  </a:rPr>
                  <a:t>derived</a:t>
                </a:r>
                <a:r>
                  <a:rPr lang="cs-CZ" sz="1800" dirty="0">
                    <a:sym typeface="Wingdings" panose="05000000000000000000" pitchFamily="2" charset="2"/>
                  </a:rPr>
                  <a:t> </a:t>
                </a:r>
                <a:r>
                  <a:rPr lang="cs-CZ" sz="1800" dirty="0" err="1">
                    <a:sym typeface="Wingdings" panose="05000000000000000000" pitchFamily="2" charset="2"/>
                  </a:rPr>
                  <a:t>the</a:t>
                </a:r>
                <a:r>
                  <a:rPr lang="cs-CZ" sz="1800" dirty="0">
                    <a:sym typeface="Wingdings" panose="05000000000000000000" pitchFamily="2" charset="2"/>
                  </a:rPr>
                  <a:t> </a:t>
                </a:r>
                <a:r>
                  <a:rPr lang="cs-CZ" sz="1800" dirty="0" err="1">
                    <a:sym typeface="Wingdings" panose="05000000000000000000" pitchFamily="2" charset="2"/>
                  </a:rPr>
                  <a:t>best</a:t>
                </a:r>
                <a:r>
                  <a:rPr lang="cs-CZ" sz="1800" dirty="0">
                    <a:sym typeface="Wingdings" panose="05000000000000000000" pitchFamily="2" charset="2"/>
                  </a:rPr>
                  <a:t>-response </a:t>
                </a:r>
                <a:r>
                  <a:rPr lang="cs-CZ" sz="1800" dirty="0" err="1">
                    <a:sym typeface="Wingdings" panose="05000000000000000000" pitchFamily="2" charset="2"/>
                  </a:rPr>
                  <a:t>functions</a:t>
                </a:r>
                <a:r>
                  <a:rPr lang="cs-CZ" sz="1800" dirty="0">
                    <a:sym typeface="Wingdings" panose="05000000000000000000" pitchFamily="2" charset="2"/>
                  </a:rPr>
                  <a:t>; </a:t>
                </a:r>
                <a:r>
                  <a:rPr lang="cs-CZ" sz="1800" dirty="0" err="1">
                    <a:sym typeface="Wingdings" panose="05000000000000000000" pitchFamily="2" charset="2"/>
                  </a:rPr>
                  <a:t>q</a:t>
                </a:r>
                <a:r>
                  <a:rPr lang="cs-CZ" sz="1800" baseline="-25000" dirty="0" err="1">
                    <a:sym typeface="Wingdings" panose="05000000000000000000" pitchFamily="2" charset="2"/>
                  </a:rPr>
                  <a:t>i</a:t>
                </a:r>
                <a:r>
                  <a:rPr lang="cs-CZ" sz="1800" dirty="0">
                    <a:sym typeface="Wingdings" panose="05000000000000000000" pitchFamily="2" charset="2"/>
                  </a:rPr>
                  <a:t> = q </a:t>
                </a:r>
                <a:r>
                  <a:rPr lang="cs-CZ" sz="1800" dirty="0" err="1">
                    <a:sym typeface="Wingdings" panose="05000000000000000000" pitchFamily="2" charset="2"/>
                  </a:rPr>
                  <a:t>directly</a:t>
                </a:r>
                <a:r>
                  <a:rPr lang="cs-CZ" sz="1800" dirty="0">
                    <a:sym typeface="Wingdings" panose="05000000000000000000" pitchFamily="2" charset="2"/>
                  </a:rPr>
                  <a:t> in </a:t>
                </a:r>
                <a:r>
                  <a:rPr lang="cs-CZ" sz="1800" dirty="0" err="1">
                    <a:sym typeface="Wingdings" panose="05000000000000000000" pitchFamily="2" charset="2"/>
                  </a:rPr>
                  <a:t>the</a:t>
                </a:r>
                <a:r>
                  <a:rPr lang="cs-CZ" sz="1800" dirty="0">
                    <a:sym typeface="Wingdings" panose="05000000000000000000" pitchFamily="2" charset="2"/>
                  </a:rPr>
                  <a:t> profit </a:t>
                </a:r>
                <a:r>
                  <a:rPr lang="cs-CZ" sz="1800" dirty="0" err="1">
                    <a:sym typeface="Wingdings" panose="05000000000000000000" pitchFamily="2" charset="2"/>
                  </a:rPr>
                  <a:t>function</a:t>
                </a:r>
                <a:r>
                  <a:rPr lang="cs-CZ" sz="1800" dirty="0">
                    <a:sym typeface="Wingdings" panose="05000000000000000000" pitchFamily="2" charset="2"/>
                  </a:rPr>
                  <a:t> </a:t>
                </a:r>
                <a:r>
                  <a:rPr lang="cs-CZ" sz="1800" dirty="0" err="1">
                    <a:sym typeface="Wingdings" panose="05000000000000000000" pitchFamily="2" charset="2"/>
                  </a:rPr>
                  <a:t>would</a:t>
                </a:r>
                <a:r>
                  <a:rPr lang="cs-CZ" sz="1800" dirty="0">
                    <a:sym typeface="Wingdings" panose="05000000000000000000" pitchFamily="2" charset="2"/>
                  </a:rPr>
                  <a:t> </a:t>
                </a:r>
                <a:r>
                  <a:rPr lang="cs-CZ" sz="1800" dirty="0" err="1">
                    <a:sym typeface="Wingdings" panose="05000000000000000000" pitchFamily="2" charset="2"/>
                  </a:rPr>
                  <a:t>erroneously</a:t>
                </a:r>
                <a:r>
                  <a:rPr lang="cs-CZ" sz="1800" dirty="0">
                    <a:sym typeface="Wingdings" panose="05000000000000000000" pitchFamily="2" charset="2"/>
                  </a:rPr>
                  <a:t> </a:t>
                </a:r>
                <a:r>
                  <a:rPr lang="cs-CZ" sz="1800" dirty="0" err="1">
                    <a:sym typeface="Wingdings" panose="05000000000000000000" pitchFamily="2" charset="2"/>
                  </a:rPr>
                  <a:t>assume</a:t>
                </a:r>
                <a:r>
                  <a:rPr lang="cs-CZ" sz="1800" dirty="0">
                    <a:sym typeface="Wingdings" panose="05000000000000000000" pitchFamily="2" charset="2"/>
                  </a:rPr>
                  <a:t> </a:t>
                </a:r>
                <a:r>
                  <a:rPr lang="cs-CZ" sz="1800" dirty="0" err="1">
                    <a:sym typeface="Wingdings" panose="05000000000000000000" pitchFamily="2" charset="2"/>
                  </a:rPr>
                  <a:t>the</a:t>
                </a:r>
                <a:r>
                  <a:rPr lang="cs-CZ" sz="1800" dirty="0">
                    <a:sym typeface="Wingdings" panose="05000000000000000000" pitchFamily="2" charset="2"/>
                  </a:rPr>
                  <a:t> </a:t>
                </a:r>
                <a:r>
                  <a:rPr lang="cs-CZ" sz="1800" dirty="0" err="1">
                    <a:sym typeface="Wingdings" panose="05000000000000000000" pitchFamily="2" charset="2"/>
                  </a:rPr>
                  <a:t>firm</a:t>
                </a:r>
                <a:r>
                  <a:rPr lang="cs-CZ" sz="1800" dirty="0">
                    <a:sym typeface="Wingdings" panose="05000000000000000000" pitchFamily="2" charset="2"/>
                  </a:rPr>
                  <a:t> has a </a:t>
                </a:r>
                <a:r>
                  <a:rPr lang="cs-CZ" sz="1800" dirty="0" err="1">
                    <a:sym typeface="Wingdings" panose="05000000000000000000" pitchFamily="2" charset="2"/>
                  </a:rPr>
                  <a:t>control</a:t>
                </a:r>
                <a:r>
                  <a:rPr lang="cs-CZ" sz="1800" dirty="0">
                    <a:sym typeface="Wingdings" panose="05000000000000000000" pitchFamily="2" charset="2"/>
                  </a:rPr>
                  <a:t> </a:t>
                </a:r>
                <a:r>
                  <a:rPr lang="cs-CZ" sz="1800" dirty="0" err="1">
                    <a:sym typeface="Wingdings" panose="05000000000000000000" pitchFamily="2" charset="2"/>
                  </a:rPr>
                  <a:t>over</a:t>
                </a:r>
                <a:r>
                  <a:rPr lang="cs-CZ" sz="1800" dirty="0">
                    <a:sym typeface="Wingdings" panose="05000000000000000000" pitchFamily="2" charset="2"/>
                  </a:rPr>
                  <a:t> </a:t>
                </a:r>
                <a:r>
                  <a:rPr lang="cs-CZ" sz="1800" dirty="0" err="1">
                    <a:sym typeface="Wingdings" panose="05000000000000000000" pitchFamily="2" charset="2"/>
                  </a:rPr>
                  <a:t>all</a:t>
                </a:r>
                <a:r>
                  <a:rPr lang="cs-CZ" sz="1800" dirty="0">
                    <a:sym typeface="Wingdings" panose="05000000000000000000" pitchFamily="2" charset="2"/>
                  </a:rPr>
                  <a:t> </a:t>
                </a:r>
                <a:r>
                  <a:rPr lang="cs-CZ" sz="1800" dirty="0" err="1">
                    <a:sym typeface="Wingdings" panose="05000000000000000000" pitchFamily="2" charset="2"/>
                  </a:rPr>
                  <a:t>firms</a:t>
                </a:r>
                <a:r>
                  <a:rPr lang="cs-CZ" sz="1800" dirty="0">
                    <a:sym typeface="Wingdings" panose="05000000000000000000" pitchFamily="2" charset="2"/>
                  </a:rPr>
                  <a:t>‘ </a:t>
                </a:r>
                <a:r>
                  <a:rPr lang="cs-CZ" sz="1800" dirty="0" err="1">
                    <a:sym typeface="Wingdings" panose="05000000000000000000" pitchFamily="2" charset="2"/>
                  </a:rPr>
                  <a:t>quantities</a:t>
                </a:r>
                <a:endParaRPr lang="cs-CZ" sz="2000" dirty="0"/>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416170" y="1789722"/>
                <a:ext cx="10515600" cy="4703153"/>
              </a:xfrm>
              <a:blipFill>
                <a:blip r:embed="rId3"/>
                <a:stretch>
                  <a:fillRect l="-754" t="-1816"/>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dirty="0"/>
              <a:t>Market power with oligopoly: Cournot</a:t>
            </a:r>
            <a:endParaRPr lang="cs-CZ" dirty="0"/>
          </a:p>
        </p:txBody>
      </p:sp>
      <p:pic>
        <p:nvPicPr>
          <p:cNvPr id="5122" name="Picture 2" descr="The Difference between Airbus and Boeing - Pilot Institute">
            <a:extLst>
              <a:ext uri="{FF2B5EF4-FFF2-40B4-BE49-F238E27FC236}">
                <a16:creationId xmlns:a16="http://schemas.microsoft.com/office/drawing/2014/main" id="{AE107B5D-D869-4AAA-AC0D-FA5508D077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01952" y="3429001"/>
            <a:ext cx="3446239" cy="193755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What Is Crude Oil?">
            <a:extLst>
              <a:ext uri="{FF2B5EF4-FFF2-40B4-BE49-F238E27FC236}">
                <a16:creationId xmlns:a16="http://schemas.microsoft.com/office/drawing/2014/main" id="{E37E447F-8DD5-42EA-A7D1-2A32AA1870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88942" y="1281322"/>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89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1333"/>
                <a:ext cx="10515600" cy="4703153"/>
              </a:xfrm>
            </p:spPr>
            <p:txBody>
              <a:bodyPr>
                <a:noAutofit/>
              </a:bodyPr>
              <a:lstStyle/>
              <a:p>
                <a:pPr marL="171450" indent="-171450">
                  <a:lnSpc>
                    <a:spcPct val="100000"/>
                  </a:lnSpc>
                  <a:spcBef>
                    <a:spcPts val="0"/>
                  </a:spcBef>
                  <a:defRPr/>
                </a:pPr>
                <a:r>
                  <a:rPr lang="cs-CZ" sz="2400" dirty="0">
                    <a:sym typeface="Wingdings" panose="05000000000000000000" pitchFamily="2" charset="2"/>
                  </a:rPr>
                  <a:t>Equilibrium</a:t>
                </a:r>
              </a:p>
              <a:p>
                <a:pPr marL="628650" lvl="1" indent="-171450">
                  <a:lnSpc>
                    <a:spcPct val="100000"/>
                  </a:lnSpc>
                  <a:spcBef>
                    <a:spcPts val="0"/>
                  </a:spcBef>
                  <a:defRPr/>
                </a:pPr>
                <a14:m>
                  <m:oMath xmlns:m="http://schemas.openxmlformats.org/officeDocument/2006/math">
                    <m:sSup>
                      <m:sSupPr>
                        <m:ctrlPr>
                          <a:rPr lang="en-GB" sz="2400" i="1" smtClean="0">
                            <a:latin typeface="Cambria Math" panose="02040503050406030204" pitchFamily="18" charset="0"/>
                            <a:sym typeface="Wingdings" panose="05000000000000000000" pitchFamily="2" charset="2"/>
                          </a:rPr>
                        </m:ctrlPr>
                      </m:sSupPr>
                      <m:e>
                        <m:r>
                          <a:rPr lang="en-GB" sz="2400" b="0" i="1" smtClean="0">
                            <a:latin typeface="Cambria Math" panose="02040503050406030204" pitchFamily="18" charset="0"/>
                            <a:sym typeface="Wingdings" panose="05000000000000000000" pitchFamily="2" charset="2"/>
                          </a:rPr>
                          <m:t>𝑞</m:t>
                        </m:r>
                      </m:e>
                      <m:sup>
                        <m:r>
                          <a:rPr lang="en-GB" sz="2400" b="0" i="1" smtClean="0">
                            <a:latin typeface="Cambria Math" panose="02040503050406030204" pitchFamily="18" charset="0"/>
                            <a:sym typeface="Wingdings" panose="05000000000000000000" pitchFamily="2" charset="2"/>
                          </a:rPr>
                          <m:t>∗</m:t>
                        </m:r>
                      </m:sup>
                    </m:sSup>
                    <m:r>
                      <a:rPr lang="en-GB" sz="2400" b="0" i="1" smtClean="0">
                        <a:latin typeface="Cambria Math" panose="02040503050406030204" pitchFamily="18" charset="0"/>
                        <a:sym typeface="Wingdings" panose="05000000000000000000" pitchFamily="2" charset="2"/>
                      </a:rPr>
                      <m:t>=</m:t>
                    </m:r>
                    <m:f>
                      <m:fPr>
                        <m:ctrlPr>
                          <a:rPr lang="en-GB" sz="2400" b="0" i="1" smtClean="0">
                            <a:latin typeface="Cambria Math" panose="02040503050406030204" pitchFamily="18" charset="0"/>
                            <a:sym typeface="Wingdings" panose="05000000000000000000" pitchFamily="2" charset="2"/>
                          </a:rPr>
                        </m:ctrlPr>
                      </m:fPr>
                      <m:num>
                        <m:r>
                          <a:rPr lang="en-GB" sz="2400" b="0" i="1" smtClean="0">
                            <a:latin typeface="Cambria Math" panose="02040503050406030204" pitchFamily="18" charset="0"/>
                            <a:sym typeface="Wingdings" panose="05000000000000000000" pitchFamily="2" charset="2"/>
                          </a:rPr>
                          <m:t>𝑎</m:t>
                        </m:r>
                        <m:r>
                          <a:rPr lang="en-GB" sz="2400" b="0" i="1" smtClean="0">
                            <a:latin typeface="Cambria Math" panose="02040503050406030204" pitchFamily="18" charset="0"/>
                            <a:sym typeface="Wingdings" panose="05000000000000000000" pitchFamily="2" charset="2"/>
                          </a:rPr>
                          <m:t>−</m:t>
                        </m:r>
                        <m:r>
                          <a:rPr lang="en-GB" sz="2400" b="0" i="1" smtClean="0">
                            <a:latin typeface="Cambria Math" panose="02040503050406030204" pitchFamily="18" charset="0"/>
                            <a:sym typeface="Wingdings" panose="05000000000000000000" pitchFamily="2" charset="2"/>
                          </a:rPr>
                          <m:t>𝑐</m:t>
                        </m:r>
                      </m:num>
                      <m:den>
                        <m:d>
                          <m:dPr>
                            <m:ctrlPr>
                              <a:rPr lang="en-GB" sz="2400" b="0" i="1" smtClean="0">
                                <a:latin typeface="Cambria Math" panose="02040503050406030204" pitchFamily="18" charset="0"/>
                                <a:sym typeface="Wingdings" panose="05000000000000000000" pitchFamily="2" charset="2"/>
                              </a:rPr>
                            </m:ctrlPr>
                          </m:dPr>
                          <m:e>
                            <m:r>
                              <a:rPr lang="en-GB" sz="2400" b="0" i="1" smtClean="0">
                                <a:latin typeface="Cambria Math" panose="02040503050406030204" pitchFamily="18" charset="0"/>
                                <a:sym typeface="Wingdings" panose="05000000000000000000" pitchFamily="2" charset="2"/>
                              </a:rPr>
                              <m:t>𝑁</m:t>
                            </m:r>
                            <m:r>
                              <a:rPr lang="en-GB" sz="2400" b="0" i="1" smtClean="0">
                                <a:latin typeface="Cambria Math" panose="02040503050406030204" pitchFamily="18" charset="0"/>
                                <a:sym typeface="Wingdings" panose="05000000000000000000" pitchFamily="2" charset="2"/>
                              </a:rPr>
                              <m:t>+1</m:t>
                            </m:r>
                          </m:e>
                        </m:d>
                        <m:r>
                          <a:rPr lang="en-GB" sz="2400" b="0" i="1" smtClean="0">
                            <a:latin typeface="Cambria Math" panose="02040503050406030204" pitchFamily="18" charset="0"/>
                            <a:sym typeface="Wingdings" panose="05000000000000000000" pitchFamily="2" charset="2"/>
                          </a:rPr>
                          <m:t>𝑏</m:t>
                        </m:r>
                      </m:den>
                    </m:f>
                  </m:oMath>
                </a14:m>
                <a:r>
                  <a:rPr lang="en-GB" dirty="0">
                    <a:sym typeface="Wingdings" panose="05000000000000000000" pitchFamily="2" charset="2"/>
                  </a:rPr>
                  <a:t> </a:t>
                </a:r>
                <a:r>
                  <a:rPr lang="cs-CZ" dirty="0">
                    <a:sym typeface="Wingdings" panose="05000000000000000000" pitchFamily="2" charset="2"/>
                  </a:rPr>
                  <a:t> </a:t>
                </a:r>
                <a:r>
                  <a:rPr lang="en-GB" dirty="0">
                    <a:sym typeface="Wingdings" panose="05000000000000000000" pitchFamily="2" charset="2"/>
                  </a:rPr>
                  <a:t></a:t>
                </a:r>
                <a:r>
                  <a:rPr lang="cs-CZ" dirty="0">
                    <a:sym typeface="Wingdings" panose="05000000000000000000" pitchFamily="2" charset="2"/>
                  </a:rPr>
                  <a:t> </a:t>
                </a:r>
                <a:r>
                  <a:rPr lang="en-GB" dirty="0">
                    <a:sym typeface="Wingdings" panose="05000000000000000000" pitchFamily="2" charset="2"/>
                  </a:rPr>
                  <a:t> </a:t>
                </a:r>
                <a14:m>
                  <m:oMath xmlns:m="http://schemas.openxmlformats.org/officeDocument/2006/math">
                    <m:sSup>
                      <m:sSupPr>
                        <m:ctrlPr>
                          <a:rPr lang="en-GB" sz="2400" i="1" smtClean="0">
                            <a:latin typeface="Cambria Math" panose="02040503050406030204" pitchFamily="18" charset="0"/>
                            <a:sym typeface="Wingdings" panose="05000000000000000000" pitchFamily="2" charset="2"/>
                          </a:rPr>
                        </m:ctrlPr>
                      </m:sSupPr>
                      <m:e>
                        <m:r>
                          <a:rPr lang="en-GB" sz="2400" b="0" i="1" smtClean="0">
                            <a:latin typeface="Cambria Math" panose="02040503050406030204" pitchFamily="18" charset="0"/>
                            <a:sym typeface="Wingdings" panose="05000000000000000000" pitchFamily="2" charset="2"/>
                          </a:rPr>
                          <m:t>𝑄</m:t>
                        </m:r>
                      </m:e>
                      <m:sup>
                        <m:r>
                          <a:rPr lang="en-GB" sz="2400" b="0" i="1" smtClean="0">
                            <a:latin typeface="Cambria Math" panose="02040503050406030204" pitchFamily="18" charset="0"/>
                            <a:sym typeface="Wingdings" panose="05000000000000000000" pitchFamily="2" charset="2"/>
                          </a:rPr>
                          <m:t>∗</m:t>
                        </m:r>
                      </m:sup>
                    </m:sSup>
                    <m:r>
                      <a:rPr lang="en-GB" sz="2400" b="0" i="1" smtClean="0">
                        <a:latin typeface="Cambria Math" panose="02040503050406030204" pitchFamily="18" charset="0"/>
                        <a:sym typeface="Wingdings" panose="05000000000000000000" pitchFamily="2" charset="2"/>
                      </a:rPr>
                      <m:t>=</m:t>
                    </m:r>
                    <m:r>
                      <a:rPr lang="en-GB" sz="2400" b="0" i="1" smtClean="0">
                        <a:latin typeface="Cambria Math" panose="02040503050406030204" pitchFamily="18" charset="0"/>
                        <a:sym typeface="Wingdings" panose="05000000000000000000" pitchFamily="2" charset="2"/>
                      </a:rPr>
                      <m:t>𝑁</m:t>
                    </m:r>
                    <m:f>
                      <m:fPr>
                        <m:ctrlPr>
                          <a:rPr lang="en-GB" sz="2400" b="0" i="1" smtClean="0">
                            <a:latin typeface="Cambria Math" panose="02040503050406030204" pitchFamily="18" charset="0"/>
                            <a:sym typeface="Wingdings" panose="05000000000000000000" pitchFamily="2" charset="2"/>
                          </a:rPr>
                        </m:ctrlPr>
                      </m:fPr>
                      <m:num>
                        <m:r>
                          <a:rPr lang="en-GB" sz="2400" b="0" i="1" smtClean="0">
                            <a:latin typeface="Cambria Math" panose="02040503050406030204" pitchFamily="18" charset="0"/>
                            <a:sym typeface="Wingdings" panose="05000000000000000000" pitchFamily="2" charset="2"/>
                          </a:rPr>
                          <m:t>𝑎</m:t>
                        </m:r>
                        <m:r>
                          <a:rPr lang="en-GB" sz="2400" b="0" i="1" smtClean="0">
                            <a:latin typeface="Cambria Math" panose="02040503050406030204" pitchFamily="18" charset="0"/>
                            <a:sym typeface="Wingdings" panose="05000000000000000000" pitchFamily="2" charset="2"/>
                          </a:rPr>
                          <m:t>−</m:t>
                        </m:r>
                        <m:r>
                          <a:rPr lang="en-GB" sz="2400" b="0" i="1" smtClean="0">
                            <a:latin typeface="Cambria Math" panose="02040503050406030204" pitchFamily="18" charset="0"/>
                            <a:sym typeface="Wingdings" panose="05000000000000000000" pitchFamily="2" charset="2"/>
                          </a:rPr>
                          <m:t>𝑐</m:t>
                        </m:r>
                      </m:num>
                      <m:den>
                        <m:d>
                          <m:dPr>
                            <m:ctrlPr>
                              <a:rPr lang="en-GB" sz="2400" b="0" i="1" smtClean="0">
                                <a:latin typeface="Cambria Math" panose="02040503050406030204" pitchFamily="18" charset="0"/>
                                <a:sym typeface="Wingdings" panose="05000000000000000000" pitchFamily="2" charset="2"/>
                              </a:rPr>
                            </m:ctrlPr>
                          </m:dPr>
                          <m:e>
                            <m:r>
                              <a:rPr lang="en-GB" sz="2400" b="0" i="1" smtClean="0">
                                <a:latin typeface="Cambria Math" panose="02040503050406030204" pitchFamily="18" charset="0"/>
                                <a:sym typeface="Wingdings" panose="05000000000000000000" pitchFamily="2" charset="2"/>
                              </a:rPr>
                              <m:t>𝑁</m:t>
                            </m:r>
                            <m:r>
                              <a:rPr lang="en-GB" sz="2400" b="0" i="1" smtClean="0">
                                <a:latin typeface="Cambria Math" panose="02040503050406030204" pitchFamily="18" charset="0"/>
                                <a:sym typeface="Wingdings" panose="05000000000000000000" pitchFamily="2" charset="2"/>
                              </a:rPr>
                              <m:t>+1</m:t>
                            </m:r>
                          </m:e>
                        </m:d>
                        <m:r>
                          <a:rPr lang="en-GB" sz="2400" b="0" i="1" smtClean="0">
                            <a:latin typeface="Cambria Math" panose="02040503050406030204" pitchFamily="18" charset="0"/>
                            <a:sym typeface="Wingdings" panose="05000000000000000000" pitchFamily="2" charset="2"/>
                          </a:rPr>
                          <m:t>𝑏</m:t>
                        </m:r>
                      </m:den>
                    </m:f>
                    <m:r>
                      <a:rPr lang="en-GB" sz="2400" b="0" i="1" smtClean="0">
                        <a:latin typeface="Cambria Math" panose="02040503050406030204" pitchFamily="18" charset="0"/>
                        <a:sym typeface="Wingdings" panose="05000000000000000000" pitchFamily="2" charset="2"/>
                      </a:rPr>
                      <m:t> </m:t>
                    </m:r>
                  </m:oMath>
                </a14:m>
                <a:r>
                  <a:rPr lang="en-GB" sz="2400" b="0" i="1" dirty="0">
                    <a:latin typeface="Cambria Math" panose="02040503050406030204" pitchFamily="18" charset="0"/>
                    <a:sym typeface="Wingdings" panose="05000000000000000000" pitchFamily="2" charset="2"/>
                  </a:rPr>
                  <a:t> </a:t>
                </a:r>
                <a:r>
                  <a:rPr lang="cs-CZ" sz="2400" b="0" i="1" dirty="0">
                    <a:latin typeface="Cambria Math" panose="02040503050406030204" pitchFamily="18" charset="0"/>
                    <a:sym typeface="Wingdings" panose="05000000000000000000" pitchFamily="2" charset="2"/>
                  </a:rPr>
                  <a:t> </a:t>
                </a:r>
                <a:r>
                  <a:rPr lang="en-GB" sz="2400" b="0" dirty="0">
                    <a:latin typeface="Cambria Math" panose="02040503050406030204" pitchFamily="18" charset="0"/>
                    <a:sym typeface="Wingdings" panose="05000000000000000000" pitchFamily="2" charset="2"/>
                  </a:rPr>
                  <a:t></a:t>
                </a:r>
                <a:r>
                  <a:rPr lang="cs-CZ" sz="2400" b="0" dirty="0">
                    <a:latin typeface="Cambria Math" panose="02040503050406030204" pitchFamily="18" charset="0"/>
                    <a:sym typeface="Wingdings" panose="05000000000000000000" pitchFamily="2" charset="2"/>
                  </a:rPr>
                  <a:t> </a:t>
                </a:r>
                <a:r>
                  <a:rPr lang="en-GB" sz="2400" b="0" dirty="0">
                    <a:latin typeface="Cambria Math" panose="02040503050406030204" pitchFamily="18" charset="0"/>
                    <a:sym typeface="Wingdings" panose="05000000000000000000" pitchFamily="2" charset="2"/>
                  </a:rPr>
                  <a:t> </a:t>
                </a:r>
                <a14:m>
                  <m:oMath xmlns:m="http://schemas.openxmlformats.org/officeDocument/2006/math">
                    <m:sSup>
                      <m:sSupPr>
                        <m:ctrlPr>
                          <a:rPr lang="en-GB" i="1">
                            <a:latin typeface="Cambria Math" panose="02040503050406030204" pitchFamily="18" charset="0"/>
                            <a:sym typeface="Wingdings" panose="05000000000000000000" pitchFamily="2" charset="2"/>
                          </a:rPr>
                        </m:ctrlPr>
                      </m:sSupPr>
                      <m:e>
                        <m:r>
                          <a:rPr lang="en-GB" i="1">
                            <a:latin typeface="Cambria Math" panose="02040503050406030204" pitchFamily="18" charset="0"/>
                            <a:sym typeface="Wingdings" panose="05000000000000000000" pitchFamily="2" charset="2"/>
                          </a:rPr>
                          <m:t>𝑝</m:t>
                        </m:r>
                      </m:e>
                      <m:sup>
                        <m:r>
                          <a:rPr lang="en-GB" i="1">
                            <a:latin typeface="Cambria Math" panose="02040503050406030204" pitchFamily="18" charset="0"/>
                            <a:sym typeface="Wingdings" panose="05000000000000000000" pitchFamily="2" charset="2"/>
                          </a:rPr>
                          <m:t>∗</m:t>
                        </m:r>
                      </m:sup>
                    </m:sSup>
                    <m:r>
                      <a:rPr lang="en-GB" i="1">
                        <a:latin typeface="Cambria Math" panose="02040503050406030204" pitchFamily="18" charset="0"/>
                        <a:sym typeface="Wingdings" panose="05000000000000000000" pitchFamily="2" charset="2"/>
                      </a:rPr>
                      <m:t>=</m:t>
                    </m:r>
                    <m:r>
                      <a:rPr lang="en-GB" i="1">
                        <a:latin typeface="Cambria Math" panose="02040503050406030204" pitchFamily="18" charset="0"/>
                        <a:ea typeface="Cambria Math" panose="02040503050406030204" pitchFamily="18" charset="0"/>
                      </a:rPr>
                      <m:t>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𝑏𝑄</m:t>
                    </m:r>
                    <m:r>
                      <a:rPr lang="en-GB" b="0" i="1" smtClean="0">
                        <a:latin typeface="Cambria Math" panose="02040503050406030204" pitchFamily="18" charset="0"/>
                        <a:ea typeface="Cambria Math" panose="02040503050406030204" pitchFamily="18" charset="0"/>
                      </a:rPr>
                      <m:t>=</m:t>
                    </m:r>
                    <m:f>
                      <m:fPr>
                        <m:ctrlPr>
                          <a:rPr lang="en-GB" i="1">
                            <a:latin typeface="Cambria Math" panose="02040503050406030204" pitchFamily="18" charset="0"/>
                            <a:sym typeface="Wingdings" panose="05000000000000000000" pitchFamily="2" charset="2"/>
                          </a:rPr>
                        </m:ctrlPr>
                      </m:fPr>
                      <m:num>
                        <m:r>
                          <a:rPr lang="en-GB" i="1">
                            <a:latin typeface="Cambria Math" panose="02040503050406030204" pitchFamily="18" charset="0"/>
                            <a:sym typeface="Wingdings" panose="05000000000000000000" pitchFamily="2" charset="2"/>
                          </a:rPr>
                          <m:t>𝑎</m:t>
                        </m:r>
                        <m:r>
                          <a:rPr lang="en-GB" i="1">
                            <a:latin typeface="Cambria Math" panose="02040503050406030204" pitchFamily="18" charset="0"/>
                            <a:sym typeface="Wingdings" panose="05000000000000000000" pitchFamily="2" charset="2"/>
                          </a:rPr>
                          <m:t>+</m:t>
                        </m:r>
                        <m:r>
                          <a:rPr lang="en-GB" i="1">
                            <a:latin typeface="Cambria Math" panose="02040503050406030204" pitchFamily="18" charset="0"/>
                            <a:sym typeface="Wingdings" panose="05000000000000000000" pitchFamily="2" charset="2"/>
                          </a:rPr>
                          <m:t>𝑁𝑐</m:t>
                        </m:r>
                      </m:num>
                      <m:den>
                        <m:r>
                          <a:rPr lang="en-GB" i="1">
                            <a:latin typeface="Cambria Math" panose="02040503050406030204" pitchFamily="18" charset="0"/>
                            <a:sym typeface="Wingdings" panose="05000000000000000000" pitchFamily="2" charset="2"/>
                          </a:rPr>
                          <m:t>𝑁</m:t>
                        </m:r>
                        <m:r>
                          <a:rPr lang="en-GB" i="1">
                            <a:latin typeface="Cambria Math" panose="02040503050406030204" pitchFamily="18" charset="0"/>
                            <a:sym typeface="Wingdings" panose="05000000000000000000" pitchFamily="2" charset="2"/>
                          </a:rPr>
                          <m:t>+1</m:t>
                        </m:r>
                      </m:den>
                    </m:f>
                  </m:oMath>
                </a14:m>
                <a:endParaRPr lang="cs-CZ" dirty="0">
                  <a:sym typeface="Wingdings" panose="05000000000000000000" pitchFamily="2" charset="2"/>
                </a:endParaRPr>
              </a:p>
              <a:p>
                <a:pPr marL="628650" lvl="1" indent="-171450">
                  <a:lnSpc>
                    <a:spcPct val="100000"/>
                  </a:lnSpc>
                  <a:spcBef>
                    <a:spcPts val="0"/>
                  </a:spcBef>
                  <a:defRPr/>
                </a:pPr>
                <a14:m>
                  <m:oMath xmlns:m="http://schemas.openxmlformats.org/officeDocument/2006/math">
                    <m:sSup>
                      <m:sSupPr>
                        <m:ctrlPr>
                          <a:rPr lang="en-GB" sz="2400" i="1" smtClean="0">
                            <a:latin typeface="Cambria Math" panose="02040503050406030204" pitchFamily="18" charset="0"/>
                            <a:sym typeface="Wingdings" panose="05000000000000000000" pitchFamily="2" charset="2"/>
                          </a:rPr>
                        </m:ctrlPr>
                      </m:sSupPr>
                      <m:e>
                        <m:r>
                          <m:rPr>
                            <m:sty m:val="p"/>
                          </m:rPr>
                          <a:rPr lang="el-GR" i="1" dirty="0" smtClean="0">
                            <a:latin typeface="Cambria Math" panose="02040503050406030204" pitchFamily="18" charset="0"/>
                            <a:ea typeface="Cambria Math" panose="02040503050406030204" pitchFamily="18" charset="0"/>
                            <a:sym typeface="Wingdings" panose="05000000000000000000" pitchFamily="2" charset="2"/>
                          </a:rPr>
                          <m:t>μ</m:t>
                        </m:r>
                      </m:e>
                      <m:sup>
                        <m:r>
                          <a:rPr lang="en-GB" sz="2400" b="0" i="1" smtClean="0">
                            <a:latin typeface="Cambria Math" panose="02040503050406030204" pitchFamily="18" charset="0"/>
                            <a:sym typeface="Wingdings" panose="05000000000000000000" pitchFamily="2" charset="2"/>
                          </a:rPr>
                          <m:t>∗</m:t>
                        </m:r>
                      </m:sup>
                    </m:sSup>
                    <m:r>
                      <a:rPr lang="en-GB" sz="2400" b="0" i="1" smtClean="0">
                        <a:latin typeface="Cambria Math" panose="02040503050406030204" pitchFamily="18" charset="0"/>
                        <a:sym typeface="Wingdings" panose="05000000000000000000" pitchFamily="2" charset="2"/>
                      </a:rPr>
                      <m:t>=</m:t>
                    </m:r>
                    <m:f>
                      <m:fPr>
                        <m:ctrlPr>
                          <a:rPr lang="en-GB" sz="2400" b="0" i="1" smtClean="0">
                            <a:latin typeface="Cambria Math" panose="02040503050406030204" pitchFamily="18" charset="0"/>
                            <a:sym typeface="Wingdings" panose="05000000000000000000" pitchFamily="2" charset="2"/>
                          </a:rPr>
                        </m:ctrlPr>
                      </m:fPr>
                      <m:num>
                        <m:sSup>
                          <m:sSupPr>
                            <m:ctrlPr>
                              <a:rPr lang="en-GB" i="1">
                                <a:latin typeface="Cambria Math" panose="02040503050406030204" pitchFamily="18" charset="0"/>
                                <a:sym typeface="Wingdings" panose="05000000000000000000" pitchFamily="2" charset="2"/>
                              </a:rPr>
                            </m:ctrlPr>
                          </m:sSupPr>
                          <m:e>
                            <m:r>
                              <a:rPr lang="en-GB" i="1">
                                <a:latin typeface="Cambria Math" panose="02040503050406030204" pitchFamily="18" charset="0"/>
                                <a:sym typeface="Wingdings" panose="05000000000000000000" pitchFamily="2" charset="2"/>
                              </a:rPr>
                              <m:t>𝑝</m:t>
                            </m:r>
                          </m:e>
                          <m:sup>
                            <m:r>
                              <a:rPr lang="en-GB" i="1">
                                <a:latin typeface="Cambria Math" panose="02040503050406030204" pitchFamily="18" charset="0"/>
                                <a:sym typeface="Wingdings" panose="05000000000000000000" pitchFamily="2" charset="2"/>
                              </a:rPr>
                              <m:t>∗</m:t>
                            </m:r>
                          </m:sup>
                        </m:sSup>
                        <m:r>
                          <a:rPr lang="en-GB" b="0" i="1" smtClean="0">
                            <a:latin typeface="Cambria Math" panose="02040503050406030204" pitchFamily="18" charset="0"/>
                            <a:sym typeface="Wingdings" panose="05000000000000000000" pitchFamily="2" charset="2"/>
                          </a:rPr>
                          <m:t>−</m:t>
                        </m:r>
                        <m:r>
                          <a:rPr lang="en-GB" b="0" i="1" smtClean="0">
                            <a:latin typeface="Cambria Math" panose="02040503050406030204" pitchFamily="18" charset="0"/>
                            <a:sym typeface="Wingdings" panose="05000000000000000000" pitchFamily="2" charset="2"/>
                          </a:rPr>
                          <m:t>𝑐</m:t>
                        </m:r>
                      </m:num>
                      <m:den>
                        <m:r>
                          <a:rPr lang="en-GB" sz="2400" b="0" i="1" smtClean="0">
                            <a:latin typeface="Cambria Math" panose="02040503050406030204" pitchFamily="18" charset="0"/>
                            <a:sym typeface="Wingdings" panose="05000000000000000000" pitchFamily="2" charset="2"/>
                          </a:rPr>
                          <m:t>𝑐</m:t>
                        </m:r>
                      </m:den>
                    </m:f>
                    <m:r>
                      <a:rPr lang="en-GB" sz="2400" b="0" i="1" smtClean="0">
                        <a:latin typeface="Cambria Math" panose="02040503050406030204" pitchFamily="18" charset="0"/>
                        <a:sym typeface="Wingdings" panose="05000000000000000000" pitchFamily="2" charset="2"/>
                      </a:rPr>
                      <m:t>=</m:t>
                    </m:r>
                    <m:f>
                      <m:fPr>
                        <m:ctrlPr>
                          <a:rPr lang="en-GB" sz="2000" i="1">
                            <a:latin typeface="Cambria Math" panose="02040503050406030204" pitchFamily="18" charset="0"/>
                            <a:sym typeface="Wingdings" panose="05000000000000000000" pitchFamily="2" charset="2"/>
                          </a:rPr>
                        </m:ctrlPr>
                      </m:fPr>
                      <m:num>
                        <m:f>
                          <m:fPr>
                            <m:ctrlPr>
                              <a:rPr lang="en-GB" i="1">
                                <a:latin typeface="Cambria Math" panose="02040503050406030204" pitchFamily="18" charset="0"/>
                                <a:sym typeface="Wingdings" panose="05000000000000000000" pitchFamily="2" charset="2"/>
                              </a:rPr>
                            </m:ctrlPr>
                          </m:fPr>
                          <m:num>
                            <m:r>
                              <a:rPr lang="en-GB" i="1">
                                <a:latin typeface="Cambria Math" panose="02040503050406030204" pitchFamily="18" charset="0"/>
                                <a:sym typeface="Wingdings" panose="05000000000000000000" pitchFamily="2" charset="2"/>
                              </a:rPr>
                              <m:t>𝑎</m:t>
                            </m:r>
                            <m:r>
                              <a:rPr lang="en-GB" i="1">
                                <a:latin typeface="Cambria Math" panose="02040503050406030204" pitchFamily="18" charset="0"/>
                                <a:sym typeface="Wingdings" panose="05000000000000000000" pitchFamily="2" charset="2"/>
                              </a:rPr>
                              <m:t>+</m:t>
                            </m:r>
                            <m:r>
                              <a:rPr lang="en-GB" i="1">
                                <a:latin typeface="Cambria Math" panose="02040503050406030204" pitchFamily="18" charset="0"/>
                                <a:sym typeface="Wingdings" panose="05000000000000000000" pitchFamily="2" charset="2"/>
                              </a:rPr>
                              <m:t>𝑁𝑐</m:t>
                            </m:r>
                          </m:num>
                          <m:den>
                            <m:r>
                              <a:rPr lang="en-GB" i="1">
                                <a:latin typeface="Cambria Math" panose="02040503050406030204" pitchFamily="18" charset="0"/>
                                <a:sym typeface="Wingdings" panose="05000000000000000000" pitchFamily="2" charset="2"/>
                              </a:rPr>
                              <m:t>𝑁</m:t>
                            </m:r>
                            <m:r>
                              <a:rPr lang="en-GB" i="1">
                                <a:latin typeface="Cambria Math" panose="02040503050406030204" pitchFamily="18" charset="0"/>
                                <a:sym typeface="Wingdings" panose="05000000000000000000" pitchFamily="2" charset="2"/>
                              </a:rPr>
                              <m:t>+1</m:t>
                            </m:r>
                          </m:den>
                        </m:f>
                        <m:r>
                          <a:rPr lang="en-GB" i="1">
                            <a:latin typeface="Cambria Math" panose="02040503050406030204" pitchFamily="18" charset="0"/>
                            <a:sym typeface="Wingdings" panose="05000000000000000000" pitchFamily="2" charset="2"/>
                          </a:rPr>
                          <m:t>−</m:t>
                        </m:r>
                        <m:r>
                          <a:rPr lang="en-GB" i="1">
                            <a:latin typeface="Cambria Math" panose="02040503050406030204" pitchFamily="18" charset="0"/>
                            <a:sym typeface="Wingdings" panose="05000000000000000000" pitchFamily="2" charset="2"/>
                          </a:rPr>
                          <m:t>𝑐</m:t>
                        </m:r>
                      </m:num>
                      <m:den>
                        <m:r>
                          <a:rPr lang="en-GB" sz="2000" i="1">
                            <a:latin typeface="Cambria Math" panose="02040503050406030204" pitchFamily="18" charset="0"/>
                            <a:sym typeface="Wingdings" panose="05000000000000000000" pitchFamily="2" charset="2"/>
                          </a:rPr>
                          <m:t>𝑐</m:t>
                        </m:r>
                      </m:den>
                    </m:f>
                    <m:r>
                      <a:rPr lang="en-GB" sz="2000" b="0" i="1" smtClean="0">
                        <a:latin typeface="Cambria Math" panose="02040503050406030204" pitchFamily="18" charset="0"/>
                        <a:sym typeface="Wingdings" panose="05000000000000000000" pitchFamily="2" charset="2"/>
                      </a:rPr>
                      <m:t>=</m:t>
                    </m:r>
                    <m:f>
                      <m:fPr>
                        <m:ctrlPr>
                          <a:rPr lang="en-GB" i="1">
                            <a:latin typeface="Cambria Math" panose="02040503050406030204" pitchFamily="18" charset="0"/>
                            <a:sym typeface="Wingdings" panose="05000000000000000000" pitchFamily="2" charset="2"/>
                          </a:rPr>
                        </m:ctrlPr>
                      </m:fPr>
                      <m:num>
                        <m:r>
                          <a:rPr lang="en-GB" i="1">
                            <a:latin typeface="Cambria Math" panose="02040503050406030204" pitchFamily="18" charset="0"/>
                            <a:sym typeface="Wingdings" panose="05000000000000000000" pitchFamily="2" charset="2"/>
                          </a:rPr>
                          <m:t>𝑎</m:t>
                        </m:r>
                        <m:r>
                          <a:rPr lang="en-GB" b="0" i="1" smtClean="0">
                            <a:latin typeface="Cambria Math" panose="02040503050406030204" pitchFamily="18" charset="0"/>
                            <a:sym typeface="Wingdings" panose="05000000000000000000" pitchFamily="2" charset="2"/>
                          </a:rPr>
                          <m:t>−</m:t>
                        </m:r>
                        <m:r>
                          <a:rPr lang="en-GB" b="0" i="1" smtClean="0">
                            <a:latin typeface="Cambria Math" panose="02040503050406030204" pitchFamily="18" charset="0"/>
                            <a:sym typeface="Wingdings" panose="05000000000000000000" pitchFamily="2" charset="2"/>
                          </a:rPr>
                          <m:t>𝑐</m:t>
                        </m:r>
                      </m:num>
                      <m:den>
                        <m:d>
                          <m:dPr>
                            <m:ctrlPr>
                              <a:rPr lang="en-GB" b="0" i="1" smtClean="0">
                                <a:latin typeface="Cambria Math" panose="02040503050406030204" pitchFamily="18" charset="0"/>
                                <a:sym typeface="Wingdings" panose="05000000000000000000" pitchFamily="2" charset="2"/>
                              </a:rPr>
                            </m:ctrlPr>
                          </m:dPr>
                          <m:e>
                            <m:r>
                              <a:rPr lang="en-GB" i="1">
                                <a:latin typeface="Cambria Math" panose="02040503050406030204" pitchFamily="18" charset="0"/>
                                <a:sym typeface="Wingdings" panose="05000000000000000000" pitchFamily="2" charset="2"/>
                              </a:rPr>
                              <m:t>𝑁</m:t>
                            </m:r>
                            <m:r>
                              <a:rPr lang="en-GB" i="1">
                                <a:latin typeface="Cambria Math" panose="02040503050406030204" pitchFamily="18" charset="0"/>
                                <a:sym typeface="Wingdings" panose="05000000000000000000" pitchFamily="2" charset="2"/>
                              </a:rPr>
                              <m:t>+1</m:t>
                            </m:r>
                          </m:e>
                        </m:d>
                        <m:r>
                          <a:rPr lang="en-GB" b="0" i="1" smtClean="0">
                            <a:latin typeface="Cambria Math" panose="02040503050406030204" pitchFamily="18" charset="0"/>
                            <a:sym typeface="Wingdings" panose="05000000000000000000" pitchFamily="2" charset="2"/>
                          </a:rPr>
                          <m:t>𝑐</m:t>
                        </m:r>
                      </m:den>
                    </m:f>
                  </m:oMath>
                </a14:m>
                <a:endParaRPr lang="en-GB" dirty="0">
                  <a:sym typeface="Wingdings" panose="05000000000000000000" pitchFamily="2" charset="2"/>
                </a:endParaRPr>
              </a:p>
              <a:p>
                <a:pPr marL="171450" indent="-171450">
                  <a:lnSpc>
                    <a:spcPct val="100000"/>
                  </a:lnSpc>
                  <a:spcBef>
                    <a:spcPts val="0"/>
                  </a:spcBef>
                  <a:defRPr/>
                </a:pPr>
                <a:r>
                  <a:rPr lang="en-GB" sz="2400" dirty="0">
                    <a:sym typeface="Wingdings" panose="05000000000000000000" pitchFamily="2" charset="2"/>
                  </a:rPr>
                  <a:t>Monopoly</a:t>
                </a:r>
              </a:p>
              <a:p>
                <a:pPr marL="628650" lvl="1" indent="-171450">
                  <a:lnSpc>
                    <a:spcPct val="100000"/>
                  </a:lnSpc>
                  <a:spcBef>
                    <a:spcPts val="0"/>
                  </a:spcBef>
                  <a:defRPr/>
                </a:pPr>
                <a14:m>
                  <m:oMath xmlns:m="http://schemas.openxmlformats.org/officeDocument/2006/math">
                    <m:r>
                      <a:rPr lang="en-GB" i="1">
                        <a:latin typeface="Cambria Math" panose="02040503050406030204" pitchFamily="18" charset="0"/>
                        <a:sym typeface="Wingdings" panose="05000000000000000000" pitchFamily="2" charset="2"/>
                      </a:rPr>
                      <m:t>𝑁</m:t>
                    </m:r>
                    <m:r>
                      <a:rPr lang="en-GB" b="0" i="1" smtClean="0">
                        <a:latin typeface="Cambria Math" panose="02040503050406030204" pitchFamily="18" charset="0"/>
                        <a:sym typeface="Wingdings" panose="05000000000000000000" pitchFamily="2" charset="2"/>
                      </a:rPr>
                      <m:t>=1</m:t>
                    </m:r>
                  </m:oMath>
                </a14:m>
                <a:r>
                  <a:rPr lang="en-GB" dirty="0">
                    <a:sym typeface="Wingdings" panose="05000000000000000000" pitchFamily="2" charset="2"/>
                  </a:rPr>
                  <a:t>  </a:t>
                </a:r>
                <a14:m>
                  <m:oMath xmlns:m="http://schemas.openxmlformats.org/officeDocument/2006/math">
                    <m:sSup>
                      <m:sSupPr>
                        <m:ctrlPr>
                          <a:rPr lang="en-GB" sz="1800" i="1" smtClean="0">
                            <a:latin typeface="Cambria Math" panose="02040503050406030204" pitchFamily="18" charset="0"/>
                            <a:sym typeface="Wingdings" panose="05000000000000000000" pitchFamily="2" charset="2"/>
                          </a:rPr>
                        </m:ctrlPr>
                      </m:sSupPr>
                      <m:e>
                        <m:r>
                          <m:rPr>
                            <m:sty m:val="p"/>
                          </m:rPr>
                          <a:rPr lang="el-GR" i="1" dirty="0" smtClean="0">
                            <a:latin typeface="Cambria Math" panose="02040503050406030204" pitchFamily="18" charset="0"/>
                            <a:ea typeface="Cambria Math" panose="02040503050406030204" pitchFamily="18" charset="0"/>
                            <a:sym typeface="Wingdings" panose="05000000000000000000" pitchFamily="2" charset="2"/>
                          </a:rPr>
                          <m:t>μ</m:t>
                        </m:r>
                      </m:e>
                      <m:sup>
                        <m:r>
                          <a:rPr lang="en-GB" sz="1800" b="0" i="1" smtClean="0">
                            <a:latin typeface="Cambria Math" panose="02040503050406030204" pitchFamily="18" charset="0"/>
                            <a:sym typeface="Wingdings" panose="05000000000000000000" pitchFamily="2" charset="2"/>
                          </a:rPr>
                          <m:t>∗</m:t>
                        </m:r>
                      </m:sup>
                    </m:sSup>
                    <m:r>
                      <a:rPr lang="en-GB" sz="1800" b="0" i="1" smtClean="0">
                        <a:latin typeface="Cambria Math" panose="02040503050406030204" pitchFamily="18" charset="0"/>
                        <a:sym typeface="Wingdings" panose="05000000000000000000" pitchFamily="2" charset="2"/>
                      </a:rPr>
                      <m:t>=</m:t>
                    </m:r>
                    <m:f>
                      <m:fPr>
                        <m:ctrlPr>
                          <a:rPr lang="en-GB" i="1">
                            <a:latin typeface="Cambria Math" panose="02040503050406030204" pitchFamily="18" charset="0"/>
                            <a:sym typeface="Wingdings" panose="05000000000000000000" pitchFamily="2" charset="2"/>
                          </a:rPr>
                        </m:ctrlPr>
                      </m:fPr>
                      <m:num>
                        <m:r>
                          <a:rPr lang="en-GB" i="1">
                            <a:latin typeface="Cambria Math" panose="02040503050406030204" pitchFamily="18" charset="0"/>
                            <a:sym typeface="Wingdings" panose="05000000000000000000" pitchFamily="2" charset="2"/>
                          </a:rPr>
                          <m:t>𝑎</m:t>
                        </m:r>
                        <m:r>
                          <a:rPr lang="en-GB" b="0" i="1" smtClean="0">
                            <a:latin typeface="Cambria Math" panose="02040503050406030204" pitchFamily="18" charset="0"/>
                            <a:sym typeface="Wingdings" panose="05000000000000000000" pitchFamily="2" charset="2"/>
                          </a:rPr>
                          <m:t>−</m:t>
                        </m:r>
                        <m:r>
                          <a:rPr lang="en-GB" b="0" i="1" smtClean="0">
                            <a:latin typeface="Cambria Math" panose="02040503050406030204" pitchFamily="18" charset="0"/>
                            <a:sym typeface="Wingdings" panose="05000000000000000000" pitchFamily="2" charset="2"/>
                          </a:rPr>
                          <m:t>𝑐</m:t>
                        </m:r>
                      </m:num>
                      <m:den>
                        <m:r>
                          <a:rPr lang="en-GB" b="0" i="1" smtClean="0">
                            <a:latin typeface="Cambria Math" panose="02040503050406030204" pitchFamily="18" charset="0"/>
                            <a:sym typeface="Wingdings" panose="05000000000000000000" pitchFamily="2" charset="2"/>
                          </a:rPr>
                          <m:t>2</m:t>
                        </m:r>
                        <m:r>
                          <a:rPr lang="en-GB" b="0" i="1" smtClean="0">
                            <a:latin typeface="Cambria Math" panose="02040503050406030204" pitchFamily="18" charset="0"/>
                            <a:sym typeface="Wingdings" panose="05000000000000000000" pitchFamily="2" charset="2"/>
                          </a:rPr>
                          <m:t>𝑐</m:t>
                        </m:r>
                      </m:den>
                    </m:f>
                  </m:oMath>
                </a14:m>
                <a:endParaRPr lang="en-GB" dirty="0">
                  <a:sym typeface="Wingdings" panose="05000000000000000000" pitchFamily="2" charset="2"/>
                </a:endParaRPr>
              </a:p>
              <a:p>
                <a:pPr marL="171450" indent="-171450">
                  <a:lnSpc>
                    <a:spcPct val="100000"/>
                  </a:lnSpc>
                  <a:spcBef>
                    <a:spcPts val="0"/>
                  </a:spcBef>
                  <a:defRPr/>
                </a:pPr>
                <a:r>
                  <a:rPr lang="en-GB" sz="2400" dirty="0">
                    <a:sym typeface="Wingdings" panose="05000000000000000000" pitchFamily="2" charset="2"/>
                  </a:rPr>
                  <a:t>Perfect competition</a:t>
                </a:r>
              </a:p>
              <a:p>
                <a:pPr marL="628650" lvl="1" indent="-171450">
                  <a:lnSpc>
                    <a:spcPct val="100000"/>
                  </a:lnSpc>
                  <a:spcBef>
                    <a:spcPts val="0"/>
                  </a:spcBef>
                  <a:defRPr/>
                </a:pPr>
                <a14:m>
                  <m:oMath xmlns:m="http://schemas.openxmlformats.org/officeDocument/2006/math">
                    <m:r>
                      <a:rPr lang="en-GB" b="0" i="1" smtClean="0">
                        <a:latin typeface="Cambria Math" panose="02040503050406030204" pitchFamily="18" charset="0"/>
                        <a:sym typeface="Wingdings" panose="05000000000000000000" pitchFamily="2" charset="2"/>
                      </a:rPr>
                      <m:t>𝑁</m:t>
                    </m:r>
                    <m:r>
                      <a:rPr lang="en-GB" b="0" i="1" smtClean="0">
                        <a:latin typeface="Cambria Math" panose="02040503050406030204" pitchFamily="18" charset="0"/>
                        <a:ea typeface="Cambria Math" panose="02040503050406030204" pitchFamily="18" charset="0"/>
                        <a:sym typeface="Wingdings" panose="05000000000000000000" pitchFamily="2" charset="2"/>
                      </a:rPr>
                      <m:t>→∞</m:t>
                    </m:r>
                  </m:oMath>
                </a14:m>
                <a:r>
                  <a:rPr lang="en-GB" dirty="0">
                    <a:sym typeface="Wingdings" panose="05000000000000000000" pitchFamily="2" charset="2"/>
                  </a:rPr>
                  <a:t>  </a:t>
                </a:r>
                <a14:m>
                  <m:oMath xmlns:m="http://schemas.openxmlformats.org/officeDocument/2006/math">
                    <m:sSup>
                      <m:sSupPr>
                        <m:ctrlPr>
                          <a:rPr lang="en-GB" sz="1800" i="1" smtClean="0">
                            <a:latin typeface="Cambria Math" panose="02040503050406030204" pitchFamily="18" charset="0"/>
                            <a:sym typeface="Wingdings" panose="05000000000000000000" pitchFamily="2" charset="2"/>
                          </a:rPr>
                        </m:ctrlPr>
                      </m:sSupPr>
                      <m:e>
                        <m:r>
                          <m:rPr>
                            <m:sty m:val="p"/>
                          </m:rPr>
                          <a:rPr lang="el-GR" i="1" dirty="0" smtClean="0">
                            <a:latin typeface="Cambria Math" panose="02040503050406030204" pitchFamily="18" charset="0"/>
                            <a:ea typeface="Cambria Math" panose="02040503050406030204" pitchFamily="18" charset="0"/>
                            <a:sym typeface="Wingdings" panose="05000000000000000000" pitchFamily="2" charset="2"/>
                          </a:rPr>
                          <m:t>μ</m:t>
                        </m:r>
                      </m:e>
                      <m:sup>
                        <m:r>
                          <a:rPr lang="en-GB" sz="1800" b="0" i="1" smtClean="0">
                            <a:latin typeface="Cambria Math" panose="02040503050406030204" pitchFamily="18" charset="0"/>
                            <a:sym typeface="Wingdings" panose="05000000000000000000" pitchFamily="2" charset="2"/>
                          </a:rPr>
                          <m:t>∗</m:t>
                        </m:r>
                      </m:sup>
                    </m:sSup>
                    <m:r>
                      <a:rPr lang="en-GB" sz="1800" b="0" i="1" smtClean="0">
                        <a:latin typeface="Cambria Math" panose="02040503050406030204" pitchFamily="18" charset="0"/>
                        <a:sym typeface="Wingdings" panose="05000000000000000000" pitchFamily="2" charset="2"/>
                      </a:rPr>
                      <m:t>=</m:t>
                    </m:r>
                    <m:r>
                      <a:rPr lang="en-GB" i="1" smtClean="0">
                        <a:latin typeface="Cambria Math" panose="02040503050406030204" pitchFamily="18" charset="0"/>
                        <a:sym typeface="Wingdings" panose="05000000000000000000" pitchFamily="2" charset="2"/>
                      </a:rPr>
                      <m:t>0</m:t>
                    </m:r>
                  </m:oMath>
                </a14:m>
                <a:endParaRPr lang="en-GB" dirty="0">
                  <a:sym typeface="Wingdings" panose="05000000000000000000" pitchFamily="2" charset="2"/>
                </a:endParaRPr>
              </a:p>
              <a:p>
                <a:pPr marL="0" indent="0">
                  <a:lnSpc>
                    <a:spcPct val="100000"/>
                  </a:lnSpc>
                  <a:spcBef>
                    <a:spcPts val="0"/>
                  </a:spcBef>
                  <a:buNone/>
                  <a:defRPr/>
                </a:pPr>
                <a:endParaRPr lang="en-GB" sz="2400" dirty="0">
                  <a:sym typeface="Wingdings" panose="05000000000000000000" pitchFamily="2" charset="2"/>
                </a:endParaRPr>
              </a:p>
              <a:p>
                <a:pPr>
                  <a:lnSpc>
                    <a:spcPct val="100000"/>
                  </a:lnSpc>
                  <a:spcBef>
                    <a:spcPts val="0"/>
                  </a:spcBef>
                  <a:buFont typeface="Wingdings" panose="05000000000000000000" pitchFamily="2" charset="2"/>
                  <a:buChar char="è"/>
                  <a:defRPr/>
                </a:pPr>
                <a:r>
                  <a:rPr lang="en-GB" sz="2400" dirty="0">
                    <a:solidFill>
                      <a:schemeClr val="accent1"/>
                    </a:solidFill>
                    <a:sym typeface="Wingdings" panose="05000000000000000000" pitchFamily="2" charset="2"/>
                  </a:rPr>
                  <a:t>In Cournot, market power is inverse related to the number of firms in a market</a:t>
                </a:r>
              </a:p>
              <a:p>
                <a:pPr>
                  <a:lnSpc>
                    <a:spcPct val="100000"/>
                  </a:lnSpc>
                  <a:spcBef>
                    <a:spcPts val="0"/>
                  </a:spcBef>
                  <a:buFont typeface="Wingdings" panose="05000000000000000000" pitchFamily="2" charset="2"/>
                  <a:buChar char="è"/>
                  <a:defRPr/>
                </a:pPr>
                <a:r>
                  <a:rPr lang="en-GB" sz="2400" dirty="0">
                    <a:solidFill>
                      <a:schemeClr val="accent1"/>
                    </a:solidFill>
                    <a:sym typeface="Wingdings" panose="05000000000000000000" pitchFamily="2" charset="2"/>
                  </a:rPr>
                  <a:t>Captures intuition behind the </a:t>
                </a:r>
                <a:r>
                  <a:rPr lang="en-GB" sz="2400" i="1">
                    <a:solidFill>
                      <a:schemeClr val="accent1"/>
                    </a:solidFill>
                    <a:sym typeface="Wingdings" panose="05000000000000000000" pitchFamily="2" charset="2"/>
                  </a:rPr>
                  <a:t>structure-conduct-performance paradigm</a:t>
                </a:r>
                <a:r>
                  <a:rPr lang="cs-CZ" sz="2400" i="1">
                    <a:solidFill>
                      <a:schemeClr val="accent1"/>
                    </a:solidFill>
                    <a:sym typeface="Wingdings" panose="05000000000000000000" pitchFamily="2" charset="2"/>
                  </a:rPr>
                  <a:t>...</a:t>
                </a:r>
                <a:endParaRPr lang="en-GB" sz="2400" i="1" dirty="0">
                  <a:solidFill>
                    <a:schemeClr val="accent1"/>
                  </a:solidFill>
                  <a:sym typeface="Wingdings" panose="05000000000000000000" pitchFamily="2" charset="2"/>
                </a:endParaRPr>
              </a:p>
              <a:p>
                <a:pPr marL="628650" lvl="1" indent="-171450">
                  <a:lnSpc>
                    <a:spcPct val="100000"/>
                  </a:lnSpc>
                  <a:spcBef>
                    <a:spcPts val="0"/>
                  </a:spcBef>
                  <a:defRPr/>
                </a:pPr>
                <a:endParaRPr lang="en-GB" dirty="0">
                  <a:sym typeface="Wingdings" panose="05000000000000000000" pitchFamily="2" charset="2"/>
                </a:endParaRPr>
              </a:p>
              <a:p>
                <a:pPr marL="628650" lvl="1" indent="-171450">
                  <a:lnSpc>
                    <a:spcPct val="100000"/>
                  </a:lnSpc>
                  <a:spcBef>
                    <a:spcPts val="0"/>
                  </a:spcBef>
                  <a:defRPr/>
                </a:pPr>
                <a:endParaRPr lang="cs-CZ" dirty="0">
                  <a:sym typeface="Wingdings" panose="05000000000000000000" pitchFamily="2" charset="2"/>
                </a:endParaRPr>
              </a:p>
              <a:p>
                <a:endParaRPr lang="en-US" sz="2400" dirty="0"/>
              </a:p>
              <a:p>
                <a:pPr marL="628650" lvl="1" indent="-171450"/>
                <a:endParaRPr lang="cs-CZ" sz="2000" dirty="0"/>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38200" y="1781333"/>
                <a:ext cx="10515600" cy="4703153"/>
              </a:xfrm>
              <a:blipFill>
                <a:blip r:embed="rId3"/>
                <a:stretch>
                  <a:fillRect l="-812" t="-1036"/>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dirty="0"/>
              <a:t>Market power with oligopoly: Cournot</a:t>
            </a:r>
            <a:endParaRPr lang="cs-CZ" dirty="0"/>
          </a:p>
        </p:txBody>
      </p:sp>
    </p:spTree>
    <p:extLst>
      <p:ext uri="{BB962C8B-B14F-4D97-AF65-F5344CB8AC3E}">
        <p14:creationId xmlns:p14="http://schemas.microsoft.com/office/powerpoint/2010/main" val="1594589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179845" y="2565714"/>
            <a:ext cx="9511602" cy="4129036"/>
          </a:xfrm>
        </p:spPr>
        <p:txBody>
          <a:bodyPr>
            <a:noAutofit/>
          </a:bodyPr>
          <a:lstStyle/>
          <a:p>
            <a:pPr marL="171450" lvl="0" indent="-171450">
              <a:buFont typeface="Arial" panose="020B0604020202020204" pitchFamily="34" charset="0"/>
              <a:buChar char="•"/>
            </a:pPr>
            <a:r>
              <a:rPr lang="cs-CZ" sz="2200">
                <a:sym typeface="Wingdings" panose="05000000000000000000" pitchFamily="2" charset="2"/>
              </a:rPr>
              <a:t>In 1920, US Steel held 70% share in the American steel production</a:t>
            </a:r>
          </a:p>
          <a:p>
            <a:pPr marL="171450" lvl="0" indent="-171450"/>
            <a:r>
              <a:rPr lang="cs-CZ" sz="2200">
                <a:sym typeface="Wingdings" panose="05000000000000000000" pitchFamily="2" charset="2"/>
              </a:rPr>
              <a:t>But „</a:t>
            </a:r>
            <a:r>
              <a:rPr lang="en-US" sz="2200">
                <a:sym typeface="Wingdings" panose="05000000000000000000" pitchFamily="2" charset="2"/>
              </a:rPr>
              <a:t>United States v. United States Steel Corporation</a:t>
            </a:r>
            <a:r>
              <a:rPr lang="cs-CZ" sz="2200">
                <a:sym typeface="Wingdings" panose="05000000000000000000" pitchFamily="2" charset="2"/>
              </a:rPr>
              <a:t>“ found</a:t>
            </a:r>
          </a:p>
          <a:p>
            <a:pPr marL="628650" lvl="1" indent="-171450"/>
            <a:r>
              <a:rPr lang="en-US" sz="2200"/>
              <a:t>Sherman Antitrust Act </a:t>
            </a:r>
            <a:r>
              <a:rPr lang="cs-CZ" sz="2200"/>
              <a:t>against </a:t>
            </a:r>
            <a:r>
              <a:rPr lang="en-US" sz="2200"/>
              <a:t>anticompetitive behavior </a:t>
            </a:r>
            <a:r>
              <a:rPr lang="cs-CZ" sz="2200"/>
              <a:t>and </a:t>
            </a:r>
            <a:r>
              <a:rPr lang="en-US" sz="2200"/>
              <a:t>unfair business practices, rather than solely targeting companies for their large size</a:t>
            </a:r>
            <a:endParaRPr lang="cs-CZ" sz="2200"/>
          </a:p>
          <a:p>
            <a:pPr marL="628650" lvl="1" indent="-171450"/>
            <a:r>
              <a:rPr lang="en-US" sz="2200"/>
              <a:t>no evidence that U.S. Steel had engaged in anticompetitive practices</a:t>
            </a:r>
            <a:r>
              <a:rPr lang="cs-CZ" sz="2200"/>
              <a:t> </a:t>
            </a:r>
            <a:r>
              <a:rPr lang="en-US" sz="2200"/>
              <a:t>that would harm competition or consumers.</a:t>
            </a:r>
            <a:endParaRPr lang="cs-CZ" sz="2200"/>
          </a:p>
          <a:p>
            <a:pPr marL="0" indent="0">
              <a:buNone/>
            </a:pPr>
            <a:r>
              <a:rPr lang="cs-CZ" sz="2200">
                <a:sym typeface="Wingdings" panose="05000000000000000000" pitchFamily="2" charset="2"/>
              </a:rPr>
              <a:t>   P</a:t>
            </a:r>
            <a:r>
              <a:rPr lang="en-US" sz="2200"/>
              <a:t>recedent that being big or having a dominant market share does not automatically constitute an antitrust violation.</a:t>
            </a:r>
            <a:endParaRPr lang="cs-CZ" sz="2200"/>
          </a:p>
          <a:p>
            <a:pPr marL="0" indent="0">
              <a:buNone/>
            </a:pPr>
            <a:r>
              <a:rPr lang="cs-CZ" sz="2200">
                <a:solidFill>
                  <a:schemeClr val="accent1"/>
                </a:solidFill>
              </a:rPr>
              <a:t>  </a:t>
            </a:r>
            <a:r>
              <a:rPr lang="cs-CZ" sz="2200">
                <a:solidFill>
                  <a:schemeClr val="accent1"/>
                </a:solidFill>
                <a:sym typeface="Wingdings" panose="05000000000000000000" pitchFamily="2" charset="2"/>
              </a:rPr>
              <a:t> </a:t>
            </a:r>
            <a:r>
              <a:rPr lang="cs-CZ" sz="2200">
                <a:solidFill>
                  <a:schemeClr val="accent1"/>
                </a:solidFill>
              </a:rPr>
              <a:t>N</a:t>
            </a:r>
            <a:r>
              <a:rPr lang="en-US" sz="2200">
                <a:solidFill>
                  <a:schemeClr val="accent1"/>
                </a:solidFill>
              </a:rPr>
              <a:t>eed for a more nuanced understanding of market structure, behavior of firms, and their implications for competition and consumer welfare</a:t>
            </a:r>
            <a:r>
              <a:rPr lang="cs-CZ" sz="2200">
                <a:solidFill>
                  <a:schemeClr val="accent1"/>
                </a:solidFill>
              </a:rPr>
              <a:t>  </a:t>
            </a:r>
            <a:r>
              <a:rPr lang="cs-CZ" sz="2200">
                <a:solidFill>
                  <a:schemeClr val="accent1"/>
                </a:solidFill>
                <a:sym typeface="Wingdings" panose="05000000000000000000" pitchFamily="2" charset="2"/>
              </a:rPr>
              <a:t> </a:t>
            </a:r>
            <a:r>
              <a:rPr lang="cs-CZ" sz="2200" b="1">
                <a:solidFill>
                  <a:schemeClr val="accent1"/>
                </a:solidFill>
                <a:sym typeface="Wingdings" panose="05000000000000000000" pitchFamily="2" charset="2"/>
              </a:rPr>
              <a:t>Birth of IO</a:t>
            </a:r>
            <a:endParaRPr lang="cs-CZ" sz="2200" b="1" dirty="0">
              <a:solidFill>
                <a:schemeClr val="accent1"/>
              </a:solidFill>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Structure-conduct-performance</a:t>
            </a:r>
            <a:endParaRPr lang="cs-CZ"/>
          </a:p>
        </p:txBody>
      </p:sp>
      <p:pic>
        <p:nvPicPr>
          <p:cNvPr id="6146" name="Picture 2" descr="American industrial icon US Steel is on the verge of being absorbed as  industry consolidates further | AP News">
            <a:extLst>
              <a:ext uri="{FF2B5EF4-FFF2-40B4-BE49-F238E27FC236}">
                <a16:creationId xmlns:a16="http://schemas.microsoft.com/office/drawing/2014/main" id="{E6DC7C02-2379-46A2-9E13-362A60BC8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9842" y="0"/>
            <a:ext cx="3912158" cy="2200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042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69347"/>
            <a:ext cx="10515600" cy="4974737"/>
          </a:xfrm>
        </p:spPr>
        <p:txBody>
          <a:bodyPr>
            <a:noAutofit/>
          </a:bodyPr>
          <a:lstStyle/>
          <a:p>
            <a:pPr marL="171450" lvl="0" indent="-171450">
              <a:buFont typeface="Arial" panose="020B0604020202020204" pitchFamily="34" charset="0"/>
              <a:buChar char="•"/>
            </a:pPr>
            <a:r>
              <a:rPr lang="en-US" sz="2400" kern="1200" dirty="0">
                <a:solidFill>
                  <a:schemeClr val="tx1"/>
                </a:solidFill>
                <a:effectLst/>
                <a:latin typeface="+mn-lt"/>
                <a:ea typeface="+mn-ea"/>
                <a:cs typeface="+mn-cs"/>
                <a:sym typeface="Wingdings" panose="05000000000000000000" pitchFamily="2" charset="2"/>
              </a:rPr>
              <a:t>Harvard school (Edward Chamberlin, Edward Mason)</a:t>
            </a:r>
          </a:p>
          <a:p>
            <a:pPr marL="171450" indent="-171450"/>
            <a:r>
              <a:rPr lang="en-US" sz="2400" kern="1200">
                <a:solidFill>
                  <a:schemeClr val="tx1"/>
                </a:solidFill>
                <a:effectLst/>
                <a:latin typeface="+mn-lt"/>
                <a:ea typeface="+mn-ea"/>
                <a:cs typeface="+mn-cs"/>
                <a:sym typeface="Wingdings" panose="05000000000000000000" pitchFamily="2" charset="2"/>
              </a:rPr>
              <a:t>Tried </a:t>
            </a:r>
            <a:r>
              <a:rPr lang="en-US" sz="2400" kern="1200" dirty="0">
                <a:solidFill>
                  <a:schemeClr val="tx1"/>
                </a:solidFill>
                <a:effectLst/>
                <a:latin typeface="+mn-lt"/>
                <a:ea typeface="+mn-ea"/>
                <a:cs typeface="+mn-cs"/>
                <a:sym typeface="Wingdings" panose="05000000000000000000" pitchFamily="2" charset="2"/>
              </a:rPr>
              <a:t>to infer  from market structure how competitive a market is</a:t>
            </a:r>
          </a:p>
          <a:p>
            <a:pPr marL="628650" lvl="1" indent="-171450"/>
            <a:r>
              <a:rPr lang="en-US" sz="2000" b="1" kern="1200" dirty="0">
                <a:solidFill>
                  <a:schemeClr val="tx1"/>
                </a:solidFill>
                <a:effectLst/>
                <a:latin typeface="+mn-lt"/>
                <a:ea typeface="+mn-ea"/>
                <a:cs typeface="+mn-cs"/>
                <a:sym typeface="Wingdings" panose="05000000000000000000" pitchFamily="2" charset="2"/>
              </a:rPr>
              <a:t>Structure</a:t>
            </a:r>
            <a:r>
              <a:rPr lang="en-US" sz="2000" kern="1200" dirty="0">
                <a:solidFill>
                  <a:schemeClr val="tx1"/>
                </a:solidFill>
                <a:effectLst/>
                <a:latin typeface="+mn-lt"/>
                <a:ea typeface="+mn-ea"/>
                <a:cs typeface="+mn-cs"/>
                <a:sym typeface="Wingdings" panose="05000000000000000000" pitchFamily="2" charset="2"/>
              </a:rPr>
              <a:t> (e.g. market shares) </a:t>
            </a:r>
          </a:p>
          <a:p>
            <a:pPr marL="628650" lvl="1" indent="-171450"/>
            <a:r>
              <a:rPr lang="en-US" sz="2000" b="1" kern="1200" dirty="0">
                <a:solidFill>
                  <a:schemeClr val="tx1"/>
                </a:solidFill>
                <a:effectLst/>
                <a:latin typeface="+mn-lt"/>
                <a:ea typeface="+mn-ea"/>
                <a:cs typeface="+mn-cs"/>
                <a:sym typeface="Wingdings" panose="05000000000000000000" pitchFamily="2" charset="2"/>
              </a:rPr>
              <a:t>Conduct</a:t>
            </a:r>
            <a:r>
              <a:rPr lang="en-US" sz="2000" kern="1200" dirty="0">
                <a:solidFill>
                  <a:schemeClr val="tx1"/>
                </a:solidFill>
                <a:effectLst/>
                <a:latin typeface="+mn-lt"/>
                <a:ea typeface="+mn-ea"/>
                <a:cs typeface="+mn-cs"/>
                <a:sym typeface="Wingdings" panose="05000000000000000000" pitchFamily="2" charset="2"/>
              </a:rPr>
              <a:t> (e.g. prices, investments)</a:t>
            </a:r>
          </a:p>
          <a:p>
            <a:pPr marL="628650" lvl="1" indent="-171450"/>
            <a:r>
              <a:rPr lang="en-US" sz="2000" b="1" dirty="0">
                <a:sym typeface="Wingdings" panose="05000000000000000000" pitchFamily="2" charset="2"/>
              </a:rPr>
              <a:t>P</a:t>
            </a:r>
            <a:r>
              <a:rPr lang="en-US" sz="2000" b="1" kern="1200" dirty="0">
                <a:solidFill>
                  <a:schemeClr val="tx1"/>
                </a:solidFill>
                <a:effectLst/>
                <a:latin typeface="+mn-lt"/>
                <a:ea typeface="+mn-ea"/>
                <a:cs typeface="+mn-cs"/>
                <a:sym typeface="Wingdings" panose="05000000000000000000" pitchFamily="2" charset="2"/>
              </a:rPr>
              <a:t>erformance</a:t>
            </a:r>
            <a:r>
              <a:rPr lang="en-US" sz="2000" kern="1200" dirty="0">
                <a:solidFill>
                  <a:schemeClr val="tx1"/>
                </a:solidFill>
                <a:effectLst/>
                <a:latin typeface="+mn-lt"/>
                <a:ea typeface="+mn-ea"/>
                <a:cs typeface="+mn-cs"/>
                <a:sym typeface="Wingdings" panose="05000000000000000000" pitchFamily="2" charset="2"/>
              </a:rPr>
              <a:t> (e.g. profits, consumer surplus, social welfare)</a:t>
            </a:r>
          </a:p>
          <a:p>
            <a:pPr marL="171450" indent="-171450"/>
            <a:r>
              <a:rPr lang="cs-CZ" sz="2400" kern="1200">
                <a:solidFill>
                  <a:schemeClr val="tx1"/>
                </a:solidFill>
                <a:effectLst/>
                <a:latin typeface="+mn-lt"/>
                <a:ea typeface="+mn-ea"/>
                <a:cs typeface="+mn-cs"/>
                <a:sym typeface="Wingdings" panose="05000000000000000000" pitchFamily="2" charset="2"/>
              </a:rPr>
              <a:t>Assumed </a:t>
            </a:r>
            <a:r>
              <a:rPr lang="en-US" sz="2400" kern="1200">
                <a:solidFill>
                  <a:schemeClr val="tx1"/>
                </a:solidFill>
                <a:effectLst/>
                <a:latin typeface="+mn-lt"/>
                <a:ea typeface="+mn-ea"/>
                <a:cs typeface="+mn-cs"/>
                <a:sym typeface="Wingdings" panose="05000000000000000000" pitchFamily="2" charset="2"/>
              </a:rPr>
              <a:t>that markets </a:t>
            </a:r>
            <a:r>
              <a:rPr lang="cs-CZ" sz="2400" kern="1200">
                <a:solidFill>
                  <a:schemeClr val="tx1"/>
                </a:solidFill>
                <a:effectLst/>
                <a:latin typeface="+mn-lt"/>
                <a:ea typeface="+mn-ea"/>
                <a:cs typeface="+mn-cs"/>
                <a:sym typeface="Wingdings" panose="05000000000000000000" pitchFamily="2" charset="2"/>
              </a:rPr>
              <a:t>lie o</a:t>
            </a:r>
            <a:r>
              <a:rPr lang="en-US" sz="2400" kern="1200">
                <a:solidFill>
                  <a:schemeClr val="tx1"/>
                </a:solidFill>
                <a:effectLst/>
                <a:latin typeface="+mn-lt"/>
                <a:ea typeface="+mn-ea"/>
                <a:cs typeface="+mn-cs"/>
                <a:sym typeface="Wingdings" panose="05000000000000000000" pitchFamily="2" charset="2"/>
              </a:rPr>
              <a:t>n </a:t>
            </a:r>
            <a:r>
              <a:rPr lang="en-US" sz="2400" kern="1200" dirty="0">
                <a:solidFill>
                  <a:schemeClr val="tx1"/>
                </a:solidFill>
                <a:effectLst/>
                <a:latin typeface="+mn-lt"/>
                <a:ea typeface="+mn-ea"/>
                <a:cs typeface="+mn-cs"/>
                <a:sym typeface="Wingdings" panose="05000000000000000000" pitchFamily="2" charset="2"/>
              </a:rPr>
              <a:t>a spectrum from perfect competition to a monopoly </a:t>
            </a:r>
          </a:p>
          <a:p>
            <a:pPr marL="457200" lvl="1" indent="0">
              <a:buNone/>
            </a:pPr>
            <a:r>
              <a:rPr lang="en-US" sz="1800" kern="1200" dirty="0">
                <a:solidFill>
                  <a:schemeClr val="tx1"/>
                </a:solidFill>
                <a:effectLst/>
                <a:latin typeface="+mn-lt"/>
                <a:ea typeface="+mn-ea"/>
                <a:cs typeface="+mn-cs"/>
                <a:sym typeface="Wingdings" panose="05000000000000000000" pitchFamily="2" charset="2"/>
              </a:rPr>
              <a:t> In line with the intuition of the Cournot model</a:t>
            </a:r>
          </a:p>
          <a:p>
            <a:pPr marL="171450" indent="-171450"/>
            <a:r>
              <a:rPr lang="en-US" sz="2400" kern="1200">
                <a:solidFill>
                  <a:schemeClr val="tx1"/>
                </a:solidFill>
                <a:effectLst/>
                <a:latin typeface="+mn-lt"/>
                <a:ea typeface="+mn-ea"/>
                <a:cs typeface="+mn-cs"/>
                <a:sym typeface="Wingdings" panose="05000000000000000000" pitchFamily="2" charset="2"/>
              </a:rPr>
              <a:t>Empirical evidence</a:t>
            </a:r>
          </a:p>
          <a:p>
            <a:pPr marL="628650" lvl="1" indent="-171450"/>
            <a:r>
              <a:rPr lang="en-US" sz="1800" kern="1200">
                <a:solidFill>
                  <a:schemeClr val="tx1"/>
                </a:solidFill>
                <a:effectLst/>
                <a:latin typeface="+mn-lt"/>
                <a:ea typeface="+mn-ea"/>
                <a:cs typeface="+mn-cs"/>
                <a:sym typeface="Wingdings" panose="05000000000000000000" pitchFamily="2" charset="2"/>
              </a:rPr>
              <a:t>Initial </a:t>
            </a:r>
            <a:r>
              <a:rPr lang="en-US" sz="1800" kern="1200" dirty="0">
                <a:solidFill>
                  <a:schemeClr val="tx1"/>
                </a:solidFill>
                <a:effectLst/>
                <a:latin typeface="+mn-lt"/>
                <a:ea typeface="+mn-ea"/>
                <a:cs typeface="+mn-cs"/>
                <a:sym typeface="Wingdings" panose="05000000000000000000" pitchFamily="2" charset="2"/>
              </a:rPr>
              <a:t>findings supportive of </a:t>
            </a:r>
            <a:r>
              <a:rPr lang="en-US" sz="1800" kern="1200">
                <a:solidFill>
                  <a:schemeClr val="tx1"/>
                </a:solidFill>
                <a:effectLst/>
                <a:latin typeface="+mn-lt"/>
                <a:ea typeface="+mn-ea"/>
                <a:cs typeface="+mn-cs"/>
                <a:sym typeface="Wingdings" panose="05000000000000000000" pitchFamily="2" charset="2"/>
              </a:rPr>
              <a:t>correlation between, e.g., concentration and profit</a:t>
            </a:r>
          </a:p>
          <a:p>
            <a:pPr marL="628650" lvl="1" indent="-171450"/>
            <a:r>
              <a:rPr lang="cs-CZ" sz="1800">
                <a:sym typeface="Wingdings" panose="05000000000000000000" pitchFamily="2" charset="2"/>
              </a:rPr>
              <a:t>But l</a:t>
            </a:r>
            <a:r>
              <a:rPr lang="en-US" sz="1800">
                <a:sym typeface="Wingdings" panose="05000000000000000000" pitchFamily="2" charset="2"/>
              </a:rPr>
              <a:t>ater evidence inconclusive</a:t>
            </a:r>
            <a:endParaRPr lang="en-US" sz="1800" kern="1200">
              <a:solidFill>
                <a:schemeClr val="tx1"/>
              </a:solidFill>
              <a:effectLst/>
              <a:latin typeface="+mn-lt"/>
              <a:ea typeface="+mn-ea"/>
              <a:cs typeface="+mn-cs"/>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Structure-conduct-performance</a:t>
            </a:r>
            <a:endParaRPr lang="cs-CZ"/>
          </a:p>
        </p:txBody>
      </p:sp>
      <p:pic>
        <p:nvPicPr>
          <p:cNvPr id="1026" name="Picture 2">
            <a:extLst>
              <a:ext uri="{FF2B5EF4-FFF2-40B4-BE49-F238E27FC236}">
                <a16:creationId xmlns:a16="http://schemas.microsoft.com/office/drawing/2014/main" id="{D0F1D1A6-FBFE-90E4-49BA-59783C4B2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916" y="365125"/>
            <a:ext cx="1159852" cy="15464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CCA5AB0-6CC5-5481-81FB-38AD6177D4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08470" y="365125"/>
            <a:ext cx="1054411" cy="1546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4365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919235"/>
            <a:ext cx="10988710" cy="4573640"/>
          </a:xfrm>
        </p:spPr>
        <p:txBody>
          <a:bodyPr>
            <a:noAutofit/>
          </a:bodyPr>
          <a:lstStyle/>
          <a:p>
            <a:pPr marL="0" indent="0">
              <a:buNone/>
            </a:pPr>
            <a:r>
              <a:rPr lang="en-US" sz="2400" b="1">
                <a:sym typeface="Wingdings" panose="05000000000000000000" pitchFamily="2" charset="2"/>
              </a:rPr>
              <a:t>Influence on anti-trust</a:t>
            </a:r>
            <a:endParaRPr lang="en-US" sz="2400" b="1" kern="1200" dirty="0">
              <a:solidFill>
                <a:schemeClr val="tx1"/>
              </a:solidFill>
              <a:effectLst/>
              <a:latin typeface="+mn-lt"/>
              <a:ea typeface="+mn-ea"/>
              <a:cs typeface="+mn-cs"/>
              <a:sym typeface="Wingdings" panose="05000000000000000000" pitchFamily="2" charset="2"/>
            </a:endParaRPr>
          </a:p>
          <a:p>
            <a:pPr marL="171450" indent="-171450"/>
            <a:r>
              <a:rPr lang="en-US" sz="2200">
                <a:sym typeface="Wingdings" panose="05000000000000000000" pitchFamily="2" charset="2"/>
              </a:rPr>
              <a:t>United States v. Aluminum Company of America</a:t>
            </a:r>
            <a:r>
              <a:rPr lang="cs-CZ" sz="2200">
                <a:sym typeface="Wingdings" panose="05000000000000000000" pitchFamily="2" charset="2"/>
              </a:rPr>
              <a:t> (1945)</a:t>
            </a:r>
            <a:endParaRPr lang="cs-CZ" sz="2200" kern="1200">
              <a:solidFill>
                <a:schemeClr val="tx1"/>
              </a:solidFill>
              <a:effectLst/>
              <a:latin typeface="+mn-lt"/>
              <a:ea typeface="+mn-ea"/>
              <a:cs typeface="+mn-cs"/>
              <a:sym typeface="Wingdings" panose="05000000000000000000" pitchFamily="2" charset="2"/>
            </a:endParaRPr>
          </a:p>
          <a:p>
            <a:pPr marL="628650" lvl="1" indent="-171450"/>
            <a:r>
              <a:rPr lang="en-US" sz="2000" kern="1200">
                <a:solidFill>
                  <a:schemeClr val="tx1"/>
                </a:solidFill>
                <a:effectLst/>
                <a:latin typeface="+mn-lt"/>
                <a:ea typeface="+mn-ea"/>
                <a:cs typeface="+mn-cs"/>
                <a:sym typeface="Wingdings" panose="05000000000000000000" pitchFamily="2" charset="2"/>
              </a:rPr>
              <a:t>Alcoa </a:t>
            </a:r>
            <a:r>
              <a:rPr lang="cs-CZ" sz="2000" kern="1200">
                <a:solidFill>
                  <a:schemeClr val="tx1"/>
                </a:solidFill>
                <a:effectLst/>
                <a:latin typeface="+mn-lt"/>
                <a:ea typeface="+mn-ea"/>
                <a:cs typeface="+mn-cs"/>
                <a:sym typeface="Wingdings" panose="05000000000000000000" pitchFamily="2" charset="2"/>
              </a:rPr>
              <a:t>had </a:t>
            </a:r>
            <a:r>
              <a:rPr lang="en-US" sz="2000" kern="1200">
                <a:solidFill>
                  <a:schemeClr val="tx1"/>
                </a:solidFill>
                <a:effectLst/>
                <a:latin typeface="+mn-lt"/>
                <a:ea typeface="+mn-ea"/>
                <a:cs typeface="+mn-cs"/>
                <a:sym typeface="Wingdings" panose="05000000000000000000" pitchFamily="2" charset="2"/>
              </a:rPr>
              <a:t>90</a:t>
            </a:r>
            <a:r>
              <a:rPr lang="en-US" sz="2000" kern="1200" dirty="0">
                <a:solidFill>
                  <a:schemeClr val="tx1"/>
                </a:solidFill>
                <a:effectLst/>
                <a:latin typeface="+mn-lt"/>
                <a:ea typeface="+mn-ea"/>
                <a:cs typeface="+mn-cs"/>
                <a:sym typeface="Wingdings" panose="05000000000000000000" pitchFamily="2" charset="2"/>
              </a:rPr>
              <a:t>% </a:t>
            </a:r>
            <a:r>
              <a:rPr lang="en-US" sz="2000" kern="1200">
                <a:solidFill>
                  <a:schemeClr val="tx1"/>
                </a:solidFill>
                <a:effectLst/>
                <a:latin typeface="+mn-lt"/>
                <a:ea typeface="+mn-ea"/>
                <a:cs typeface="+mn-cs"/>
                <a:sym typeface="Wingdings" panose="05000000000000000000" pitchFamily="2" charset="2"/>
              </a:rPr>
              <a:t>market share</a:t>
            </a:r>
            <a:r>
              <a:rPr lang="cs-CZ" sz="2000" kern="1200">
                <a:solidFill>
                  <a:schemeClr val="tx1"/>
                </a:solidFill>
                <a:effectLst/>
                <a:latin typeface="+mn-lt"/>
                <a:ea typeface="+mn-ea"/>
                <a:cs typeface="+mn-cs"/>
                <a:sym typeface="Wingdings" panose="05000000000000000000" pitchFamily="2" charset="2"/>
              </a:rPr>
              <a:t> in US aluminium</a:t>
            </a:r>
            <a:endParaRPr lang="en-US" sz="2000">
              <a:sym typeface="Wingdings" panose="05000000000000000000" pitchFamily="2" charset="2"/>
            </a:endParaRPr>
          </a:p>
          <a:p>
            <a:pPr marL="628650" lvl="1" indent="-171450"/>
            <a:r>
              <a:rPr lang="cs-CZ" sz="2000">
                <a:sym typeface="Wingdings" panose="05000000000000000000" pitchFamily="2" charset="2"/>
              </a:rPr>
              <a:t>Accused that it </a:t>
            </a:r>
            <a:r>
              <a:rPr lang="en-US" sz="2000">
                <a:sym typeface="Wingdings" panose="05000000000000000000" pitchFamily="2" charset="2"/>
              </a:rPr>
              <a:t>had unlawfully monopolized the aluminum industry </a:t>
            </a:r>
            <a:endParaRPr lang="cs-CZ" sz="2000">
              <a:sym typeface="Wingdings" panose="05000000000000000000" pitchFamily="2" charset="2"/>
            </a:endParaRPr>
          </a:p>
          <a:p>
            <a:pPr marL="628650" lvl="1" indent="-171450"/>
            <a:r>
              <a:rPr lang="cs-CZ" sz="2000">
                <a:sym typeface="Wingdings" panose="05000000000000000000" pitchFamily="2" charset="2"/>
              </a:rPr>
              <a:t>The </a:t>
            </a:r>
            <a:r>
              <a:rPr lang="en-US" sz="2000">
                <a:sym typeface="Wingdings" panose="05000000000000000000" pitchFamily="2" charset="2"/>
              </a:rPr>
              <a:t>government argued that Alcoa's dominance stifled competition, restricted entry and harmed consumers through higher prices and reduced innovation.</a:t>
            </a:r>
          </a:p>
          <a:p>
            <a:pPr marL="628650" lvl="1" indent="-171450"/>
            <a:r>
              <a:rPr lang="cs-CZ" sz="2000">
                <a:sym typeface="Wingdings" panose="05000000000000000000" pitchFamily="2" charset="2"/>
              </a:rPr>
              <a:t>Court found </a:t>
            </a:r>
            <a:r>
              <a:rPr lang="en-US" sz="2000">
                <a:sym typeface="Wingdings" panose="05000000000000000000" pitchFamily="2" charset="2"/>
              </a:rPr>
              <a:t>Alcoa's dominance </a:t>
            </a:r>
            <a:r>
              <a:rPr lang="cs-CZ" sz="2000">
                <a:sym typeface="Wingdings" panose="05000000000000000000" pitchFamily="2" charset="2"/>
              </a:rPr>
              <a:t>violated </a:t>
            </a:r>
            <a:r>
              <a:rPr lang="en-US" sz="2000">
                <a:sym typeface="Wingdings" panose="05000000000000000000" pitchFamily="2" charset="2"/>
              </a:rPr>
              <a:t>Sherman Antitrust Act</a:t>
            </a:r>
            <a:r>
              <a:rPr lang="cs-CZ" sz="2000">
                <a:sym typeface="Wingdings" panose="05000000000000000000" pitchFamily="2" charset="2"/>
              </a:rPr>
              <a:t> (</a:t>
            </a:r>
            <a:r>
              <a:rPr lang="en-US" sz="2000">
                <a:sym typeface="Wingdings" panose="05000000000000000000" pitchFamily="2" charset="2"/>
              </a:rPr>
              <a:t>in contrast with the US Steel case</a:t>
            </a:r>
            <a:r>
              <a:rPr lang="cs-CZ" sz="2000">
                <a:sym typeface="Wingdings" panose="05000000000000000000" pitchFamily="2" charset="2"/>
              </a:rPr>
              <a:t>)</a:t>
            </a:r>
          </a:p>
          <a:p>
            <a:pPr marL="457200" lvl="1" indent="0">
              <a:buNone/>
            </a:pPr>
            <a:r>
              <a:rPr lang="cs-CZ" sz="2000">
                <a:sym typeface="Wingdings" panose="05000000000000000000" pitchFamily="2" charset="2"/>
              </a:rPr>
              <a:t> P</a:t>
            </a:r>
            <a:r>
              <a:rPr lang="en-US" sz="2000">
                <a:sym typeface="Wingdings" panose="05000000000000000000" pitchFamily="2" charset="2"/>
              </a:rPr>
              <a:t>recedent demonstrating the government's willingness to challenge and regulate monopolistic practices</a:t>
            </a:r>
            <a:endParaRPr lang="en-US" sz="2000" kern="1200" dirty="0">
              <a:solidFill>
                <a:schemeClr val="tx1"/>
              </a:solidFill>
              <a:effectLst/>
              <a:latin typeface="+mn-lt"/>
              <a:ea typeface="+mn-ea"/>
              <a:cs typeface="+mn-cs"/>
              <a:sym typeface="Wingdings" panose="05000000000000000000" pitchFamily="2" charset="2"/>
            </a:endParaRPr>
          </a:p>
          <a:p>
            <a:pPr marL="171450" indent="-171450"/>
            <a:endParaRPr lang="cs-CZ" sz="2200" kern="1200">
              <a:solidFill>
                <a:schemeClr val="tx1"/>
              </a:solidFill>
              <a:effectLst/>
              <a:latin typeface="+mn-lt"/>
              <a:ea typeface="+mn-ea"/>
              <a:cs typeface="+mn-cs"/>
              <a:sym typeface="Wingdings" panose="05000000000000000000" pitchFamily="2" charset="2"/>
            </a:endParaRPr>
          </a:p>
          <a:p>
            <a:pPr marL="0" indent="0">
              <a:buNone/>
            </a:pPr>
            <a:r>
              <a:rPr lang="cs-CZ" sz="2200">
                <a:solidFill>
                  <a:schemeClr val="accent1"/>
                </a:solidFill>
                <a:sym typeface="Wingdings" panose="05000000000000000000" pitchFamily="2" charset="2"/>
              </a:rPr>
              <a:t> </a:t>
            </a:r>
            <a:r>
              <a:rPr lang="en-US" sz="2200" kern="1200">
                <a:solidFill>
                  <a:schemeClr val="accent1"/>
                </a:solidFill>
                <a:effectLst/>
                <a:latin typeface="+mn-lt"/>
                <a:ea typeface="+mn-ea"/>
                <a:cs typeface="+mn-cs"/>
                <a:sym typeface="Wingdings" panose="05000000000000000000" pitchFamily="2" charset="2"/>
              </a:rPr>
              <a:t>1945-1960 </a:t>
            </a:r>
            <a:r>
              <a:rPr lang="en-US" sz="2200" kern="1200" dirty="0">
                <a:solidFill>
                  <a:schemeClr val="accent1"/>
                </a:solidFill>
                <a:effectLst/>
                <a:sym typeface="Wingdings" panose="05000000000000000000" pitchFamily="2" charset="2"/>
              </a:rPr>
              <a:t>– stringent anti-trust based on SCP doctrine</a:t>
            </a:r>
            <a:endParaRPr lang="cs-CZ" sz="2200" dirty="0">
              <a:solidFill>
                <a:schemeClr val="accent1"/>
              </a:solidFill>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Structure-conduct-performance</a:t>
            </a:r>
            <a:endParaRPr lang="cs-CZ"/>
          </a:p>
        </p:txBody>
      </p:sp>
      <p:pic>
        <p:nvPicPr>
          <p:cNvPr id="7170" name="Picture 2" descr="Hliníkárenský gigant Alcoa se rozdělí, jedna část se bude nově soustředit  na součástky do aut a letadel | Hospodářské noviny (HN.cz)">
            <a:extLst>
              <a:ext uri="{FF2B5EF4-FFF2-40B4-BE49-F238E27FC236}">
                <a16:creationId xmlns:a16="http://schemas.microsoft.com/office/drawing/2014/main" id="{7C6964C6-EA7F-43D9-B30D-3D8760EC56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4894" y="0"/>
            <a:ext cx="3827106" cy="2150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869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928634" y="3102847"/>
            <a:ext cx="10757599" cy="3659694"/>
          </a:xfrm>
        </p:spPr>
        <p:txBody>
          <a:bodyPr>
            <a:noAutofit/>
          </a:bodyPr>
          <a:lstStyle/>
          <a:p>
            <a:pPr marL="171450" indent="-171450"/>
            <a:r>
              <a:rPr lang="en-GB" sz="2400" dirty="0"/>
              <a:t>H</a:t>
            </a:r>
            <a:r>
              <a:rPr lang="en-US" sz="2400" dirty="0"/>
              <a:t>ow can we measure market structure?</a:t>
            </a:r>
          </a:p>
          <a:p>
            <a:pPr marL="628650" lvl="1" indent="-171450"/>
            <a:r>
              <a:rPr lang="en-US" sz="2000" dirty="0"/>
              <a:t>In the Cournot model, we used just the number of competitors = N</a:t>
            </a:r>
          </a:p>
          <a:p>
            <a:pPr marL="628650" lvl="1" indent="-171450"/>
            <a:r>
              <a:rPr lang="en-US" sz="2000" dirty="0"/>
              <a:t>Makes sense if the firms are of similar size (in our model, all were the same size)</a:t>
            </a:r>
          </a:p>
          <a:p>
            <a:pPr marL="628650" lvl="1" indent="-171450"/>
            <a:r>
              <a:rPr lang="en-US" sz="2000" dirty="0"/>
              <a:t>But in many markets, a few dominant players and many small ones </a:t>
            </a:r>
            <a:r>
              <a:rPr lang="en-US" sz="2000" dirty="0">
                <a:sym typeface="Wingdings" panose="05000000000000000000" pitchFamily="2" charset="2"/>
              </a:rPr>
              <a:t></a:t>
            </a:r>
            <a:r>
              <a:rPr lang="en-US" sz="2000" dirty="0"/>
              <a:t> N not informative</a:t>
            </a:r>
          </a:p>
          <a:p>
            <a:pPr marL="171450" indent="-171450"/>
            <a:r>
              <a:rPr lang="en-US" sz="2400" dirty="0"/>
              <a:t>Market concentration</a:t>
            </a:r>
          </a:p>
          <a:p>
            <a:pPr marL="628650" lvl="1" indent="-171450"/>
            <a:r>
              <a:rPr lang="en-US" sz="2000" dirty="0"/>
              <a:t>Trying to capture, in one number, to what extent the market shares are skewed towards a few largest competitors</a:t>
            </a:r>
          </a:p>
          <a:p>
            <a:pPr marL="628650" lvl="1" indent="-171450">
              <a:buFont typeface="Arial" panose="020B0604020202020204" pitchFamily="34" charset="0"/>
              <a:buChar char="•"/>
            </a:pPr>
            <a:r>
              <a:rPr lang="en-GB" sz="2000" dirty="0"/>
              <a:t>A</a:t>
            </a:r>
            <a:r>
              <a:rPr lang="cs-CZ" sz="2000" dirty="0"/>
              <a:t>t </a:t>
            </a:r>
            <a:r>
              <a:rPr lang="cs-CZ" sz="2000" dirty="0" err="1"/>
              <a:t>the</a:t>
            </a:r>
            <a:r>
              <a:rPr lang="cs-CZ" sz="2000" dirty="0"/>
              <a:t> </a:t>
            </a:r>
            <a:r>
              <a:rPr lang="cs-CZ" sz="2000" dirty="0" err="1"/>
              <a:t>heart</a:t>
            </a:r>
            <a:r>
              <a:rPr lang="cs-CZ" sz="2000" dirty="0"/>
              <a:t> </a:t>
            </a:r>
            <a:r>
              <a:rPr lang="cs-CZ" sz="2000" dirty="0" err="1"/>
              <a:t>of</a:t>
            </a:r>
            <a:r>
              <a:rPr lang="cs-CZ" sz="2000" dirty="0"/>
              <a:t> </a:t>
            </a:r>
            <a:r>
              <a:rPr lang="cs-CZ" sz="2000" dirty="0" err="1"/>
              <a:t>the</a:t>
            </a:r>
            <a:r>
              <a:rPr lang="cs-CZ" sz="2000" dirty="0"/>
              <a:t> </a:t>
            </a:r>
            <a:r>
              <a:rPr lang="cs-CZ" sz="2000" dirty="0" err="1"/>
              <a:t>Structure</a:t>
            </a:r>
            <a:r>
              <a:rPr lang="cs-CZ" sz="2000" dirty="0"/>
              <a:t>-</a:t>
            </a:r>
            <a:r>
              <a:rPr lang="cs-CZ" sz="2000" dirty="0" err="1"/>
              <a:t>Conduct</a:t>
            </a:r>
            <a:r>
              <a:rPr lang="cs-CZ" sz="2000" dirty="0"/>
              <a:t>-Performance </a:t>
            </a:r>
            <a:r>
              <a:rPr lang="cs-CZ" sz="2000" dirty="0" err="1"/>
              <a:t>paradigm</a:t>
            </a:r>
            <a:endParaRPr lang="cs-CZ" sz="2000" dirty="0"/>
          </a:p>
          <a:p>
            <a:pPr marL="628650" lvl="1" indent="-171450">
              <a:buFont typeface="Arial" panose="020B0604020202020204" pitchFamily="34" charset="0"/>
              <a:buChar char="•"/>
            </a:pPr>
            <a:r>
              <a:rPr lang="en-GB" sz="2000" dirty="0"/>
              <a:t>An important role in anti-trust decisions</a:t>
            </a:r>
          </a:p>
          <a:p>
            <a:pPr marL="628650" lvl="1" indent="-171450"/>
            <a:r>
              <a:rPr lang="cs-CZ" sz="2000" b="0" i="0" dirty="0" err="1"/>
              <a:t>There</a:t>
            </a:r>
            <a:r>
              <a:rPr lang="cs-CZ" sz="2000" b="0" i="0" dirty="0"/>
              <a:t> are many </a:t>
            </a:r>
            <a:r>
              <a:rPr lang="cs-CZ" sz="2000" b="0" i="0" dirty="0" err="1"/>
              <a:t>ways</a:t>
            </a:r>
            <a:r>
              <a:rPr lang="cs-CZ" sz="2000" b="0" i="0" dirty="0"/>
              <a:t> </a:t>
            </a:r>
            <a:r>
              <a:rPr lang="cs-CZ" sz="2000" b="0" i="0" dirty="0" err="1"/>
              <a:t>of</a:t>
            </a:r>
            <a:r>
              <a:rPr lang="cs-CZ" sz="2000" b="0" i="0" dirty="0"/>
              <a:t> </a:t>
            </a:r>
            <a:r>
              <a:rPr lang="cs-CZ" sz="2000" b="0" i="0" dirty="0" err="1"/>
              <a:t>measuring</a:t>
            </a:r>
            <a:r>
              <a:rPr lang="cs-CZ" sz="2000" b="0" i="0" dirty="0"/>
              <a:t> </a:t>
            </a:r>
            <a:r>
              <a:rPr lang="cs-CZ" sz="2000" b="0" i="0" dirty="0" err="1"/>
              <a:t>concentration</a:t>
            </a:r>
            <a:r>
              <a:rPr lang="en-GB" sz="2000" b="0" i="0" dirty="0"/>
              <a:t> </a:t>
            </a:r>
            <a:r>
              <a:rPr lang="en-GB" sz="2000" b="0" i="0" dirty="0">
                <a:sym typeface="Wingdings" panose="05000000000000000000" pitchFamily="2" charset="2"/>
              </a:rPr>
              <a:t></a:t>
            </a:r>
            <a:r>
              <a:rPr lang="cs-CZ" sz="2000" b="0" i="0" dirty="0"/>
              <a:t> </a:t>
            </a:r>
            <a:r>
              <a:rPr lang="cs-CZ" sz="2000" b="0" i="0" dirty="0" err="1"/>
              <a:t>can</a:t>
            </a:r>
            <a:r>
              <a:rPr lang="cs-CZ" sz="2000" b="0" i="0" dirty="0"/>
              <a:t> </a:t>
            </a:r>
            <a:r>
              <a:rPr lang="cs-CZ" sz="2000" b="0" i="0" dirty="0" err="1"/>
              <a:t>give</a:t>
            </a:r>
            <a:r>
              <a:rPr lang="cs-CZ" sz="2000" b="0" i="0" dirty="0"/>
              <a:t> </a:t>
            </a:r>
            <a:r>
              <a:rPr lang="cs-CZ" sz="2000" b="0" i="0" dirty="0" err="1"/>
              <a:t>different</a:t>
            </a:r>
            <a:r>
              <a:rPr lang="cs-CZ" sz="2000" b="0" i="0" dirty="0"/>
              <a:t> </a:t>
            </a:r>
            <a:r>
              <a:rPr lang="cs-CZ" sz="2000" b="0" i="0" dirty="0" err="1"/>
              <a:t>results</a:t>
            </a:r>
            <a:endParaRPr lang="cs-CZ" sz="2000" b="0" i="0" dirty="0"/>
          </a:p>
          <a:p>
            <a:pPr marL="628650" lvl="1" indent="-171450">
              <a:buFont typeface="Arial" panose="020B0604020202020204" pitchFamily="34" charset="0"/>
              <a:buChar char="•"/>
            </a:pPr>
            <a:endParaRPr lang="cs-CZ" sz="2000" dirty="0"/>
          </a:p>
          <a:p>
            <a:pPr marL="628650" lvl="1" indent="-171450"/>
            <a:endParaRPr lang="en-US" sz="2000" dirty="0"/>
          </a:p>
          <a:p>
            <a:pPr marL="628650" lvl="1" indent="-171450"/>
            <a:endParaRPr lang="cs-CZ" sz="20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Measuring structure: market concentration</a:t>
            </a:r>
            <a:endParaRPr lang="cs-CZ"/>
          </a:p>
        </p:txBody>
      </p:sp>
      <p:pic>
        <p:nvPicPr>
          <p:cNvPr id="1026" name="Picture 2" descr="12 Popular Colas, Ranked Worst To Best">
            <a:extLst>
              <a:ext uri="{FF2B5EF4-FFF2-40B4-BE49-F238E27FC236}">
                <a16:creationId xmlns:a16="http://schemas.microsoft.com/office/drawing/2014/main" id="{AF0F9C3E-31A1-4D05-A1CB-6C1E5DF870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3263" y="1273061"/>
            <a:ext cx="3839344" cy="215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824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BB4BE5-A86E-40CC-9FB7-C26547AD2938}"/>
              </a:ext>
            </a:extLst>
          </p:cNvPr>
          <p:cNvPicPr>
            <a:picLocks noChangeAspect="1"/>
          </p:cNvPicPr>
          <p:nvPr/>
        </p:nvPicPr>
        <p:blipFill>
          <a:blip r:embed="rId3"/>
          <a:stretch>
            <a:fillRect/>
          </a:stretch>
        </p:blipFill>
        <p:spPr>
          <a:xfrm>
            <a:off x="2307425" y="1341792"/>
            <a:ext cx="6391611" cy="545481"/>
          </a:xfrm>
          <a:prstGeom prst="rect">
            <a:avLst/>
          </a:prstGeom>
        </p:spPr>
      </p:pic>
      <p:pic>
        <p:nvPicPr>
          <p:cNvPr id="8" name="Picture 7">
            <a:extLst>
              <a:ext uri="{FF2B5EF4-FFF2-40B4-BE49-F238E27FC236}">
                <a16:creationId xmlns:a16="http://schemas.microsoft.com/office/drawing/2014/main" id="{8F1EA248-E3CF-4CF8-BAB3-B23C620D66A9}"/>
              </a:ext>
            </a:extLst>
          </p:cNvPr>
          <p:cNvPicPr>
            <a:picLocks noChangeAspect="1"/>
          </p:cNvPicPr>
          <p:nvPr/>
        </p:nvPicPr>
        <p:blipFill>
          <a:blip r:embed="rId4"/>
          <a:stretch>
            <a:fillRect/>
          </a:stretch>
        </p:blipFill>
        <p:spPr>
          <a:xfrm>
            <a:off x="1128934" y="2047775"/>
            <a:ext cx="8748595" cy="3137122"/>
          </a:xfrm>
          <a:prstGeom prst="rect">
            <a:avLst/>
          </a:prstGeom>
        </p:spPr>
      </p:pic>
      <p:pic>
        <p:nvPicPr>
          <p:cNvPr id="9" name="Picture 8">
            <a:extLst>
              <a:ext uri="{FF2B5EF4-FFF2-40B4-BE49-F238E27FC236}">
                <a16:creationId xmlns:a16="http://schemas.microsoft.com/office/drawing/2014/main" id="{A6AB615A-047E-49A6-AF5F-857175631F5A}"/>
              </a:ext>
            </a:extLst>
          </p:cNvPr>
          <p:cNvPicPr>
            <a:picLocks noChangeAspect="1"/>
          </p:cNvPicPr>
          <p:nvPr/>
        </p:nvPicPr>
        <p:blipFill>
          <a:blip r:embed="rId5"/>
          <a:stretch>
            <a:fillRect/>
          </a:stretch>
        </p:blipFill>
        <p:spPr>
          <a:xfrm>
            <a:off x="1657170" y="5364587"/>
            <a:ext cx="8877660" cy="604625"/>
          </a:xfrm>
          <a:prstGeom prst="rect">
            <a:avLst/>
          </a:prstGeom>
        </p:spPr>
      </p:pic>
      <p:sp>
        <p:nvSpPr>
          <p:cNvPr id="10" name="Rectangle 9">
            <a:extLst>
              <a:ext uri="{FF2B5EF4-FFF2-40B4-BE49-F238E27FC236}">
                <a16:creationId xmlns:a16="http://schemas.microsoft.com/office/drawing/2014/main" id="{8B323BCC-3B04-442F-8FDF-A91958A7A249}"/>
              </a:ext>
            </a:extLst>
          </p:cNvPr>
          <p:cNvSpPr/>
          <p:nvPr/>
        </p:nvSpPr>
        <p:spPr>
          <a:xfrm>
            <a:off x="1547445" y="6427374"/>
            <a:ext cx="9691078" cy="276999"/>
          </a:xfrm>
          <a:prstGeom prst="rect">
            <a:avLst/>
          </a:prstGeom>
        </p:spPr>
        <p:txBody>
          <a:bodyPr wrap="square">
            <a:spAutoFit/>
          </a:bodyPr>
          <a:lstStyle/>
          <a:p>
            <a:r>
              <a:rPr lang="cs-CZ" sz="1200">
                <a:hlinkClick r:id="rId6"/>
              </a:rPr>
              <a:t>https://www.counterpointresearch.com/global-handset-market-operating-profits-q2-2022/</a:t>
            </a:r>
            <a:endParaRPr lang="cs-CZ" sz="1200"/>
          </a:p>
        </p:txBody>
      </p:sp>
      <p:sp>
        <p:nvSpPr>
          <p:cNvPr id="11" name="Title 4">
            <a:extLst>
              <a:ext uri="{FF2B5EF4-FFF2-40B4-BE49-F238E27FC236}">
                <a16:creationId xmlns:a16="http://schemas.microsoft.com/office/drawing/2014/main" id="{5677112E-7555-43FF-B37B-07EF4D9810F4}"/>
              </a:ext>
            </a:extLst>
          </p:cNvPr>
          <p:cNvSpPr>
            <a:spLocks noGrp="1"/>
          </p:cNvSpPr>
          <p:nvPr>
            <p:ph type="title"/>
          </p:nvPr>
        </p:nvSpPr>
        <p:spPr>
          <a:xfrm>
            <a:off x="838200" y="84295"/>
            <a:ext cx="10515600" cy="1325563"/>
          </a:xfrm>
        </p:spPr>
        <p:txBody>
          <a:bodyPr>
            <a:normAutofit/>
          </a:bodyPr>
          <a:lstStyle/>
          <a:p>
            <a:pPr algn="ctr"/>
            <a:r>
              <a:rPr lang="cs-CZ" sz="3600"/>
              <a:t>Global handset market: shipments</a:t>
            </a:r>
          </a:p>
        </p:txBody>
      </p:sp>
    </p:spTree>
    <p:extLst>
      <p:ext uri="{BB962C8B-B14F-4D97-AF65-F5344CB8AC3E}">
        <p14:creationId xmlns:p14="http://schemas.microsoft.com/office/powerpoint/2010/main" val="927841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750827" y="1913860"/>
                <a:ext cx="8739963" cy="4579016"/>
              </a:xfrm>
            </p:spPr>
            <p:txBody>
              <a:bodyPr>
                <a:noAutofit/>
              </a:bodyPr>
              <a:lstStyle/>
              <a:p>
                <a:pPr marL="0" indent="0">
                  <a:buNone/>
                </a:pPr>
                <a:r>
                  <a:rPr lang="en-GB" sz="2400" b="1" dirty="0"/>
                  <a:t>Definition</a:t>
                </a:r>
                <a:endParaRPr lang="en-GB" sz="2400" b="1" i="0" dirty="0"/>
              </a:p>
              <a:p>
                <a:pPr marL="171450" indent="-171450"/>
                <a:r>
                  <a:rPr lang="cs-CZ" sz="2400" b="0" i="0" dirty="0" err="1"/>
                  <a:t>Share</a:t>
                </a:r>
                <a:r>
                  <a:rPr lang="cs-CZ" sz="2400" b="0" i="0" dirty="0"/>
                  <a:t> </a:t>
                </a:r>
                <a:r>
                  <a:rPr lang="cs-CZ" sz="2400" b="0" i="0" dirty="0" err="1"/>
                  <a:t>of</a:t>
                </a:r>
                <a:r>
                  <a:rPr lang="cs-CZ" sz="2400" b="0" i="0" dirty="0"/>
                  <a:t> </a:t>
                </a:r>
                <a:r>
                  <a:rPr lang="en-GB" sz="2400" b="0" i="0" dirty="0"/>
                  <a:t>4</a:t>
                </a:r>
                <a:r>
                  <a:rPr lang="cs-CZ" sz="2400" b="0" i="0" dirty="0"/>
                  <a:t> </a:t>
                </a:r>
                <a:r>
                  <a:rPr lang="en-GB" sz="2400" b="0" i="0" dirty="0"/>
                  <a:t>largest</a:t>
                </a:r>
                <a:r>
                  <a:rPr lang="cs-CZ" sz="2400" b="0" i="0" dirty="0"/>
                  <a:t> </a:t>
                </a:r>
                <a:r>
                  <a:rPr lang="cs-CZ" sz="2400" b="0" i="0" dirty="0" err="1"/>
                  <a:t>firms</a:t>
                </a:r>
                <a:r>
                  <a:rPr lang="cs-CZ" sz="2400" b="0" i="0" dirty="0"/>
                  <a:t> in </a:t>
                </a:r>
                <a:r>
                  <a:rPr lang="cs-CZ" sz="2400" b="0" i="0" dirty="0" err="1"/>
                  <a:t>the</a:t>
                </a:r>
                <a:r>
                  <a:rPr lang="cs-CZ" sz="2400" b="0" i="0" dirty="0"/>
                  <a:t> </a:t>
                </a:r>
                <a:r>
                  <a:rPr lang="cs-CZ" sz="2400" b="0" i="0" dirty="0" err="1"/>
                  <a:t>total</a:t>
                </a:r>
                <a:r>
                  <a:rPr lang="cs-CZ" sz="2400" b="0" i="0" dirty="0"/>
                  <a:t> sales (</a:t>
                </a:r>
                <a:r>
                  <a:rPr lang="cs-CZ" sz="2400" b="0" i="0" dirty="0" err="1"/>
                  <a:t>or</a:t>
                </a:r>
                <a:r>
                  <a:rPr lang="cs-CZ" sz="2400" b="0" i="0" dirty="0"/>
                  <a:t> </a:t>
                </a:r>
                <a:r>
                  <a:rPr lang="cs-CZ" sz="2400" b="0" i="0" dirty="0" err="1"/>
                  <a:t>e.g</a:t>
                </a:r>
                <a:r>
                  <a:rPr lang="cs-CZ" sz="2400" b="0" i="0" dirty="0"/>
                  <a:t>. </a:t>
                </a:r>
                <a:r>
                  <a:rPr lang="cs-CZ" sz="2400" b="0" i="0" dirty="0" err="1"/>
                  <a:t>users</a:t>
                </a:r>
                <a:r>
                  <a:rPr lang="cs-CZ" sz="2400" b="0" i="0" dirty="0"/>
                  <a:t>) in a market</a:t>
                </a:r>
              </a:p>
              <a:p>
                <a:pPr marL="171450" indent="-171450"/>
                <a14:m>
                  <m:oMath xmlns:m="http://schemas.openxmlformats.org/officeDocument/2006/math">
                    <m:r>
                      <a:rPr lang="en-GB" sz="2400" b="0" i="1" smtClean="0">
                        <a:latin typeface="Cambria Math" panose="02040503050406030204" pitchFamily="18" charset="0"/>
                      </a:rPr>
                      <m:t>𝐶𝑅</m:t>
                    </m:r>
                    <m:r>
                      <a:rPr lang="en-GB" sz="2400" b="0" i="1" smtClean="0">
                        <a:latin typeface="Cambria Math" panose="02040503050406030204" pitchFamily="18" charset="0"/>
                      </a:rPr>
                      <m:t>4=</m:t>
                    </m:r>
                    <m:nary>
                      <m:naryPr>
                        <m:chr m:val="∑"/>
                        <m:ctrlPr>
                          <a:rPr lang="en-GB" sz="2400" i="1">
                            <a:latin typeface="Cambria Math" panose="02040503050406030204" pitchFamily="18" charset="0"/>
                          </a:rPr>
                        </m:ctrlPr>
                      </m:naryPr>
                      <m:sub>
                        <m:r>
                          <m:rPr>
                            <m:brk m:alnAt="23"/>
                          </m:rPr>
                          <a:rPr lang="en-GB" sz="2400" i="1">
                            <a:latin typeface="Cambria Math" panose="02040503050406030204" pitchFamily="18" charset="0"/>
                          </a:rPr>
                          <m:t>𝑖</m:t>
                        </m:r>
                        <m:r>
                          <a:rPr lang="en-GB" sz="2400" i="1">
                            <a:latin typeface="Cambria Math" panose="02040503050406030204" pitchFamily="18" charset="0"/>
                          </a:rPr>
                          <m:t>=1</m:t>
                        </m:r>
                      </m:sub>
                      <m:sup>
                        <m:r>
                          <a:rPr lang="en-GB" sz="2400" i="1">
                            <a:latin typeface="Cambria Math" panose="02040503050406030204" pitchFamily="18" charset="0"/>
                          </a:rPr>
                          <m:t>4</m:t>
                        </m:r>
                      </m:sup>
                      <m:e>
                        <m:sSub>
                          <m:sSubPr>
                            <m:ctrlPr>
                              <a:rPr lang="en-GB" sz="2400" i="1">
                                <a:latin typeface="Cambria Math" panose="02040503050406030204" pitchFamily="18" charset="0"/>
                              </a:rPr>
                            </m:ctrlPr>
                          </m:sSubPr>
                          <m:e>
                            <m:r>
                              <a:rPr lang="cs-CZ" sz="2400" i="1">
                                <a:latin typeface="Cambria Math" panose="02040503050406030204" pitchFamily="18" charset="0"/>
                              </a:rPr>
                              <m:t>𝑠</m:t>
                            </m:r>
                          </m:e>
                          <m:sub>
                            <m:r>
                              <a:rPr lang="en-GB" sz="2400" i="1">
                                <a:latin typeface="Cambria Math" panose="02040503050406030204" pitchFamily="18" charset="0"/>
                              </a:rPr>
                              <m:t>𝑖</m:t>
                            </m:r>
                          </m:sub>
                        </m:sSub>
                      </m:e>
                    </m:nary>
                  </m:oMath>
                </a14:m>
                <a:r>
                  <a:rPr lang="en-GB" sz="2400" baseline="-25000" dirty="0"/>
                  <a:t>,</a:t>
                </a:r>
                <a:r>
                  <a:rPr lang="en-GB" sz="2000" dirty="0"/>
                  <a:t> </a:t>
                </a:r>
                <a:endParaRPr lang="en-GB" sz="2400" dirty="0"/>
              </a:p>
              <a:p>
                <a:pPr marL="628650" lvl="1" indent="-171450"/>
                <a14:m>
                  <m:oMath xmlns:m="http://schemas.openxmlformats.org/officeDocument/2006/math">
                    <m:sSub>
                      <m:sSubPr>
                        <m:ctrlPr>
                          <a:rPr lang="en-GB" sz="2000" i="1" smtClean="0">
                            <a:latin typeface="Cambria Math" panose="02040503050406030204" pitchFamily="18" charset="0"/>
                          </a:rPr>
                        </m:ctrlPr>
                      </m:sSubPr>
                      <m:e>
                        <m:r>
                          <a:rPr lang="cs-CZ" sz="2000" b="0" i="1" smtClean="0">
                            <a:latin typeface="Cambria Math" panose="02040503050406030204" pitchFamily="18" charset="0"/>
                          </a:rPr>
                          <m:t>𝑠</m:t>
                        </m:r>
                      </m:e>
                      <m:sub>
                        <m:r>
                          <a:rPr lang="cs-CZ" sz="2000" b="0" i="1" smtClean="0">
                            <a:latin typeface="Cambria Math" panose="02040503050406030204" pitchFamily="18" charset="0"/>
                          </a:rPr>
                          <m:t>𝑖</m:t>
                        </m:r>
                      </m:sub>
                    </m:sSub>
                    <m:r>
                      <a:rPr lang="cs-CZ" sz="2000" b="0" i="1" smtClean="0">
                        <a:latin typeface="Cambria Math" panose="02040503050406030204" pitchFamily="18" charset="0"/>
                      </a:rPr>
                      <m:t>=</m:t>
                    </m:r>
                    <m:f>
                      <m:fPr>
                        <m:ctrlPr>
                          <a:rPr lang="en-GB" sz="2000" i="1">
                            <a:latin typeface="Cambria Math" panose="02040503050406030204" pitchFamily="18" charset="0"/>
                          </a:rPr>
                        </m:ctrlPr>
                      </m:fPr>
                      <m:num>
                        <m:sSub>
                          <m:sSubPr>
                            <m:ctrlPr>
                              <a:rPr lang="en-GB" sz="2000" i="1">
                                <a:latin typeface="Cambria Math" panose="02040503050406030204" pitchFamily="18" charset="0"/>
                              </a:rPr>
                            </m:ctrlPr>
                          </m:sSubPr>
                          <m:e>
                            <m:r>
                              <a:rPr lang="cs-CZ" sz="2000" i="1">
                                <a:latin typeface="Cambria Math" panose="02040503050406030204" pitchFamily="18" charset="0"/>
                              </a:rPr>
                              <m:t>𝑟</m:t>
                            </m:r>
                          </m:e>
                          <m:sub>
                            <m:r>
                              <a:rPr lang="en-GB" sz="2000" i="1">
                                <a:latin typeface="Cambria Math" panose="02040503050406030204" pitchFamily="18" charset="0"/>
                              </a:rPr>
                              <m:t>𝑖</m:t>
                            </m:r>
                          </m:sub>
                        </m:sSub>
                      </m:num>
                      <m:den>
                        <m:nary>
                          <m:naryPr>
                            <m:chr m:val="∑"/>
                            <m:ctrlPr>
                              <a:rPr lang="en-GB" sz="2000" i="1">
                                <a:latin typeface="Cambria Math" panose="02040503050406030204" pitchFamily="18" charset="0"/>
                              </a:rPr>
                            </m:ctrlPr>
                          </m:naryPr>
                          <m:sub>
                            <m:r>
                              <a:rPr lang="cs-CZ" sz="2000" i="1">
                                <a:latin typeface="Cambria Math" panose="02040503050406030204" pitchFamily="18" charset="0"/>
                              </a:rPr>
                              <m:t>𝑗</m:t>
                            </m:r>
                            <m:r>
                              <a:rPr lang="en-GB" sz="2000" i="1">
                                <a:latin typeface="Cambria Math" panose="02040503050406030204" pitchFamily="18" charset="0"/>
                              </a:rPr>
                              <m:t>=1</m:t>
                            </m:r>
                          </m:sub>
                          <m:sup>
                            <m:r>
                              <a:rPr lang="cs-CZ" sz="2000" i="1">
                                <a:latin typeface="Cambria Math" panose="02040503050406030204" pitchFamily="18" charset="0"/>
                              </a:rPr>
                              <m:t>𝑁</m:t>
                            </m:r>
                          </m:sup>
                          <m:e>
                            <m:sSub>
                              <m:sSubPr>
                                <m:ctrlPr>
                                  <a:rPr lang="en-GB" sz="2000" i="1">
                                    <a:latin typeface="Cambria Math" panose="02040503050406030204" pitchFamily="18" charset="0"/>
                                  </a:rPr>
                                </m:ctrlPr>
                              </m:sSubPr>
                              <m:e>
                                <m:r>
                                  <a:rPr lang="cs-CZ" sz="2000" i="1">
                                    <a:latin typeface="Cambria Math" panose="02040503050406030204" pitchFamily="18" charset="0"/>
                                  </a:rPr>
                                  <m:t>𝑟</m:t>
                                </m:r>
                              </m:e>
                              <m:sub>
                                <m:r>
                                  <a:rPr lang="cs-CZ" sz="2000" b="0" i="1" smtClean="0">
                                    <a:latin typeface="Cambria Math" panose="02040503050406030204" pitchFamily="18" charset="0"/>
                                  </a:rPr>
                                  <m:t>𝑗</m:t>
                                </m:r>
                              </m:sub>
                            </m:sSub>
                          </m:e>
                        </m:nary>
                      </m:den>
                    </m:f>
                  </m:oMath>
                </a14:m>
                <a:r>
                  <a:rPr lang="cs-CZ" sz="2000">
                    <a:latin typeface="Cambria Math" panose="02040503050406030204" pitchFamily="18" charset="0"/>
                  </a:rPr>
                  <a:t> </a:t>
                </a:r>
                <a:r>
                  <a:rPr lang="cs-CZ" sz="2000"/>
                  <a:t>is firm i‘s share in market revenues</a:t>
                </a:r>
              </a:p>
              <a:p>
                <a:pPr marL="628650" lvl="1" indent="-171450"/>
                <a:r>
                  <a:rPr lang="en-GB" sz="2000"/>
                  <a:t>Firms </a:t>
                </a:r>
                <a:r>
                  <a:rPr lang="en-GB" sz="2000" dirty="0"/>
                  <a:t>are sorted in a descending order of their sales</a:t>
                </a:r>
                <a:endParaRPr lang="cs-CZ" sz="2000" dirty="0"/>
              </a:p>
              <a:p>
                <a:pPr marL="171450" indent="-171450"/>
                <a:r>
                  <a:rPr lang="en-GB" sz="2400" baseline="0" dirty="0"/>
                  <a:t>Similarly, we can define </a:t>
                </a:r>
                <a:r>
                  <a:rPr lang="cs-CZ" sz="2400" baseline="0" dirty="0"/>
                  <a:t>CR8, CR20, CR1...</a:t>
                </a: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1750827" y="1913860"/>
                <a:ext cx="8739963" cy="4579016"/>
              </a:xfrm>
              <a:blipFill>
                <a:blip r:embed="rId3"/>
                <a:stretch>
                  <a:fillRect l="-1046" t="-1864"/>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660537" y="140641"/>
            <a:ext cx="10515600" cy="1325563"/>
          </a:xfrm>
        </p:spPr>
        <p:txBody>
          <a:bodyPr/>
          <a:lstStyle/>
          <a:p>
            <a:r>
              <a:rPr lang="en-US" sz="2400" b="1" dirty="0"/>
              <a:t>Measuring market concentration</a:t>
            </a:r>
            <a:r>
              <a:rPr lang="cs-CZ" sz="2400" b="1" dirty="0"/>
              <a:t>: </a:t>
            </a:r>
            <a:br>
              <a:rPr lang="en-GB" sz="2400" b="1" dirty="0"/>
            </a:br>
            <a:r>
              <a:rPr lang="en-GB" sz="4000" dirty="0"/>
              <a:t>Measure 1: CR4</a:t>
            </a:r>
            <a:endParaRPr lang="cs-CZ" dirty="0"/>
          </a:p>
        </p:txBody>
      </p:sp>
    </p:spTree>
    <p:extLst>
      <p:ext uri="{BB962C8B-B14F-4D97-AF65-F5344CB8AC3E}">
        <p14:creationId xmlns:p14="http://schemas.microsoft.com/office/powerpoint/2010/main" val="3996846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389321" y="2211572"/>
            <a:ext cx="7627087" cy="4281304"/>
          </a:xfrm>
        </p:spPr>
        <p:txBody>
          <a:bodyPr>
            <a:noAutofit/>
          </a:bodyPr>
          <a:lstStyle/>
          <a:p>
            <a:pPr marL="0" indent="0">
              <a:buNone/>
            </a:pPr>
            <a:r>
              <a:rPr lang="en-GB" sz="2400" b="1" baseline="0" dirty="0"/>
              <a:t>Example</a:t>
            </a:r>
          </a:p>
          <a:p>
            <a:pPr marL="171450" indent="-171450"/>
            <a:r>
              <a:rPr lang="en-GB" sz="2400" baseline="0" dirty="0"/>
              <a:t>Global shares of s</a:t>
            </a:r>
            <a:r>
              <a:rPr lang="cs-CZ" sz="2400" baseline="0" dirty="0" err="1"/>
              <a:t>ocial</a:t>
            </a:r>
            <a:r>
              <a:rPr lang="cs-CZ" sz="2400" baseline="0" dirty="0"/>
              <a:t> network</a:t>
            </a:r>
            <a:r>
              <a:rPr lang="en-GB" sz="2400" baseline="0" dirty="0"/>
              <a:t>s in MAU</a:t>
            </a:r>
          </a:p>
          <a:p>
            <a:pPr marL="171450" indent="-171450"/>
            <a:r>
              <a:rPr lang="cs-CZ" sz="2400" baseline="0" dirty="0"/>
              <a:t>CR4=52%, CR8=78% and CR1=18%</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660537" y="140641"/>
            <a:ext cx="10515600" cy="1325563"/>
          </a:xfrm>
        </p:spPr>
        <p:txBody>
          <a:bodyPr/>
          <a:lstStyle/>
          <a:p>
            <a:r>
              <a:rPr lang="en-US" sz="2400" b="1" dirty="0"/>
              <a:t>Measuring market concentration</a:t>
            </a:r>
            <a:r>
              <a:rPr lang="cs-CZ" sz="2400" b="1" dirty="0"/>
              <a:t>: </a:t>
            </a:r>
            <a:br>
              <a:rPr lang="en-GB" sz="2400" b="1" dirty="0"/>
            </a:br>
            <a:r>
              <a:rPr lang="en-GB" sz="4000" dirty="0"/>
              <a:t>Measure 1: CR4</a:t>
            </a:r>
            <a:endParaRPr lang="cs-CZ" dirty="0"/>
          </a:p>
        </p:txBody>
      </p:sp>
      <p:graphicFrame>
        <p:nvGraphicFramePr>
          <p:cNvPr id="2" name="Table 1">
            <a:extLst>
              <a:ext uri="{FF2B5EF4-FFF2-40B4-BE49-F238E27FC236}">
                <a16:creationId xmlns:a16="http://schemas.microsoft.com/office/drawing/2014/main" id="{1C7A6737-BF14-7B61-1864-265BFA9CE38D}"/>
              </a:ext>
            </a:extLst>
          </p:cNvPr>
          <p:cNvGraphicFramePr>
            <a:graphicFrameLocks noGrp="1"/>
          </p:cNvGraphicFramePr>
          <p:nvPr>
            <p:extLst>
              <p:ext uri="{D42A27DB-BD31-4B8C-83A1-F6EECF244321}">
                <p14:modId xmlns:p14="http://schemas.microsoft.com/office/powerpoint/2010/main" val="3329240008"/>
              </p:ext>
            </p:extLst>
          </p:nvPr>
        </p:nvGraphicFramePr>
        <p:xfrm>
          <a:off x="7771428" y="1396642"/>
          <a:ext cx="3960000" cy="4032482"/>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522062278"/>
                    </a:ext>
                  </a:extLst>
                </a:gridCol>
                <a:gridCol w="1332000">
                  <a:extLst>
                    <a:ext uri="{9D8B030D-6E8A-4147-A177-3AD203B41FA5}">
                      <a16:colId xmlns:a16="http://schemas.microsoft.com/office/drawing/2014/main" val="2568367719"/>
                    </a:ext>
                  </a:extLst>
                </a:gridCol>
                <a:gridCol w="720000">
                  <a:extLst>
                    <a:ext uri="{9D8B030D-6E8A-4147-A177-3AD203B41FA5}">
                      <a16:colId xmlns:a16="http://schemas.microsoft.com/office/drawing/2014/main" val="1262927519"/>
                    </a:ext>
                  </a:extLst>
                </a:gridCol>
                <a:gridCol w="720000">
                  <a:extLst>
                    <a:ext uri="{9D8B030D-6E8A-4147-A177-3AD203B41FA5}">
                      <a16:colId xmlns:a16="http://schemas.microsoft.com/office/drawing/2014/main" val="529820682"/>
                    </a:ext>
                  </a:extLst>
                </a:gridCol>
                <a:gridCol w="720000">
                  <a:extLst>
                    <a:ext uri="{9D8B030D-6E8A-4147-A177-3AD203B41FA5}">
                      <a16:colId xmlns:a16="http://schemas.microsoft.com/office/drawing/2014/main" val="3946695861"/>
                    </a:ext>
                  </a:extLst>
                </a:gridCol>
              </a:tblGrid>
              <a:tr h="182880">
                <a:tc>
                  <a:txBody>
                    <a:bodyPr/>
                    <a:lstStyle/>
                    <a:p>
                      <a:pPr algn="ctr" fontAlgn="ctr"/>
                      <a:r>
                        <a:rPr lang="cs-CZ" sz="1600" b="1" u="none" strike="noStrike" dirty="0">
                          <a:effectLst/>
                        </a:rPr>
                        <a:t>Rank</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cs-CZ" sz="1600" b="1" u="none" strike="noStrike" dirty="0" err="1">
                          <a:effectLst/>
                        </a:rPr>
                        <a:t>Social</a:t>
                      </a:r>
                      <a:r>
                        <a:rPr lang="cs-CZ" sz="1600" b="1" u="none" strike="noStrike" dirty="0">
                          <a:effectLst/>
                        </a:rPr>
                        <a:t> network</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cs-CZ" sz="1600" b="1" u="none" strike="noStrike" dirty="0">
                          <a:effectLst/>
                        </a:rPr>
                        <a:t>MAU</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cs-CZ" sz="1600" b="1" u="none" strike="noStrike" dirty="0" err="1">
                          <a:effectLst/>
                        </a:rPr>
                        <a:t>Share</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b="1" u="none" strike="noStrike" dirty="0">
                          <a:effectLst/>
                        </a:rPr>
                        <a:t>Group</a:t>
                      </a:r>
                      <a:endParaRPr lang="cs-CZ" sz="16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8868278"/>
                  </a:ext>
                </a:extLst>
              </a:tr>
              <a:tr h="182880">
                <a:tc>
                  <a:txBody>
                    <a:bodyPr/>
                    <a:lstStyle/>
                    <a:p>
                      <a:pPr algn="ctr" fontAlgn="b"/>
                      <a:r>
                        <a:rPr lang="cs-CZ" sz="1600" u="none" strike="noStrike" dirty="0">
                          <a:effectLst/>
                        </a:rPr>
                        <a:t>1</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Facebook</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2895</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18%</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46%</a:t>
                      </a:r>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337364"/>
                  </a:ext>
                </a:extLst>
              </a:tr>
              <a:tr h="182880">
                <a:tc>
                  <a:txBody>
                    <a:bodyPr/>
                    <a:lstStyle/>
                    <a:p>
                      <a:pPr algn="ctr" fontAlgn="b"/>
                      <a:r>
                        <a:rPr lang="cs-CZ" sz="1600" u="none" strike="noStrike">
                          <a:effectLst/>
                        </a:rPr>
                        <a:t>2</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YouTube</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2291</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14%</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14%</a:t>
                      </a:r>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767605"/>
                  </a:ext>
                </a:extLst>
              </a:tr>
              <a:tr h="182880">
                <a:tc>
                  <a:txBody>
                    <a:bodyPr/>
                    <a:lstStyle/>
                    <a:p>
                      <a:pPr algn="ctr" fontAlgn="b"/>
                      <a:r>
                        <a:rPr lang="cs-CZ" sz="1600" u="none" strike="noStrike">
                          <a:effectLst/>
                        </a:rPr>
                        <a:t>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WhatsApp</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2000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12%</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73784756"/>
                  </a:ext>
                </a:extLst>
              </a:tr>
              <a:tr h="182880">
                <a:tc>
                  <a:txBody>
                    <a:bodyPr/>
                    <a:lstStyle/>
                    <a:p>
                      <a:pPr algn="ctr" fontAlgn="b"/>
                      <a:r>
                        <a:rPr lang="cs-CZ" sz="1600" u="none" strike="noStrike">
                          <a:effectLst/>
                        </a:rPr>
                        <a:t>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Instagram</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1393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9%</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4363117"/>
                  </a:ext>
                </a:extLst>
              </a:tr>
              <a:tr h="182880">
                <a:tc>
                  <a:txBody>
                    <a:bodyPr/>
                    <a:lstStyle/>
                    <a:p>
                      <a:pPr algn="ctr" fontAlgn="b"/>
                      <a:r>
                        <a:rPr lang="cs-CZ" sz="1600" u="none" strike="noStrike">
                          <a:effectLst/>
                        </a:rPr>
                        <a:t>5</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Messenger</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1300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8%</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31279236"/>
                  </a:ext>
                </a:extLst>
              </a:tr>
              <a:tr h="182880">
                <a:tc>
                  <a:txBody>
                    <a:bodyPr/>
                    <a:lstStyle/>
                    <a:p>
                      <a:pPr algn="ctr" fontAlgn="b"/>
                      <a:r>
                        <a:rPr lang="cs-CZ" sz="1600" u="none" strike="noStrike">
                          <a:effectLst/>
                        </a:rPr>
                        <a:t>6</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WeChat</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1251</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8%</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11%</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5649978"/>
                  </a:ext>
                </a:extLst>
              </a:tr>
              <a:tr h="182880">
                <a:tc>
                  <a:txBody>
                    <a:bodyPr/>
                    <a:lstStyle/>
                    <a:p>
                      <a:pPr algn="ctr" fontAlgn="b"/>
                      <a:r>
                        <a:rPr lang="cs-CZ" sz="1600" u="none" strike="noStrike">
                          <a:effectLst/>
                        </a:rPr>
                        <a:t>7</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TikTok</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1000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6%</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10%</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74313638"/>
                  </a:ext>
                </a:extLst>
              </a:tr>
              <a:tr h="182880">
                <a:tc>
                  <a:txBody>
                    <a:bodyPr/>
                    <a:lstStyle/>
                    <a:p>
                      <a:pPr algn="ctr" fontAlgn="b"/>
                      <a:r>
                        <a:rPr lang="cs-CZ" sz="1600" u="none" strike="noStrike">
                          <a:effectLst/>
                        </a:rPr>
                        <a:t>8</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Douyin</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600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10357040"/>
                  </a:ext>
                </a:extLst>
              </a:tr>
              <a:tr h="182880">
                <a:tc>
                  <a:txBody>
                    <a:bodyPr/>
                    <a:lstStyle/>
                    <a:p>
                      <a:pPr algn="ctr" fontAlgn="b"/>
                      <a:r>
                        <a:rPr lang="cs-CZ" sz="1600" u="none" strike="noStrike">
                          <a:effectLst/>
                        </a:rPr>
                        <a:t>9</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QQ</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591</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96028434"/>
                  </a:ext>
                </a:extLst>
              </a:tr>
              <a:tr h="260582">
                <a:tc>
                  <a:txBody>
                    <a:bodyPr/>
                    <a:lstStyle/>
                    <a:p>
                      <a:pPr algn="ctr" fontAlgn="b"/>
                      <a:r>
                        <a:rPr lang="cs-CZ" sz="1600" u="none" strike="noStrike">
                          <a:effectLst/>
                        </a:rPr>
                        <a:t>10</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Weibo</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566</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44804578"/>
                  </a:ext>
                </a:extLst>
              </a:tr>
              <a:tr h="182880">
                <a:tc>
                  <a:txBody>
                    <a:bodyPr/>
                    <a:lstStyle/>
                    <a:p>
                      <a:pPr algn="ctr" fontAlgn="b"/>
                      <a:r>
                        <a:rPr lang="cs-CZ" sz="1600" u="none" strike="noStrike">
                          <a:effectLst/>
                        </a:rPr>
                        <a:t>11</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Telegram</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550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37220987"/>
                  </a:ext>
                </a:extLst>
              </a:tr>
              <a:tr h="182880">
                <a:tc>
                  <a:txBody>
                    <a:bodyPr/>
                    <a:lstStyle/>
                    <a:p>
                      <a:pPr algn="ctr" fontAlgn="b"/>
                      <a:r>
                        <a:rPr lang="cs-CZ" sz="1600" u="none" strike="noStrike">
                          <a:effectLst/>
                        </a:rPr>
                        <a:t>12</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Snapchat</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538</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81099220"/>
                  </a:ext>
                </a:extLst>
              </a:tr>
              <a:tr h="182880">
                <a:tc>
                  <a:txBody>
                    <a:bodyPr/>
                    <a:lstStyle/>
                    <a:p>
                      <a:pPr algn="ctr" fontAlgn="b"/>
                      <a:r>
                        <a:rPr lang="cs-CZ" sz="1600" u="none" strike="noStrike">
                          <a:effectLst/>
                        </a:rPr>
                        <a:t>13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Kuaishou</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506</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69904041"/>
                  </a:ext>
                </a:extLst>
              </a:tr>
              <a:tr h="182880">
                <a:tc>
                  <a:txBody>
                    <a:bodyPr/>
                    <a:lstStyle/>
                    <a:p>
                      <a:pPr algn="ctr" fontAlgn="b"/>
                      <a:r>
                        <a:rPr lang="cs-CZ" sz="1600" u="none" strike="noStrike">
                          <a:effectLst/>
                        </a:rPr>
                        <a:t>14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Pinterest</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454</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22815805"/>
                  </a:ext>
                </a:extLst>
              </a:tr>
              <a:tr h="182880">
                <a:tc>
                  <a:txBody>
                    <a:bodyPr/>
                    <a:lstStyle/>
                    <a:p>
                      <a:pPr algn="ctr" fontAlgn="b"/>
                      <a:r>
                        <a:rPr lang="cs-CZ" sz="1600" u="none" strike="noStrike" dirty="0">
                          <a:effectLst/>
                        </a:rPr>
                        <a:t>15</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Twitter</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436</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0698721"/>
                  </a:ext>
                </a:extLst>
              </a:tr>
            </a:tbl>
          </a:graphicData>
        </a:graphic>
      </p:graphicFrame>
      <p:sp>
        <p:nvSpPr>
          <p:cNvPr id="4" name="Rectangle 3">
            <a:extLst>
              <a:ext uri="{FF2B5EF4-FFF2-40B4-BE49-F238E27FC236}">
                <a16:creationId xmlns:a16="http://schemas.microsoft.com/office/drawing/2014/main" id="{21546503-A661-1143-BDB9-1B008C2DF1EE}"/>
              </a:ext>
            </a:extLst>
          </p:cNvPr>
          <p:cNvSpPr/>
          <p:nvPr/>
        </p:nvSpPr>
        <p:spPr>
          <a:xfrm>
            <a:off x="10995208" y="924232"/>
            <a:ext cx="1828800" cy="4886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TextBox 5">
            <a:extLst>
              <a:ext uri="{FF2B5EF4-FFF2-40B4-BE49-F238E27FC236}">
                <a16:creationId xmlns:a16="http://schemas.microsoft.com/office/drawing/2014/main" id="{DE857D32-00E9-2217-AFFC-4E44D0E8E9F9}"/>
              </a:ext>
            </a:extLst>
          </p:cNvPr>
          <p:cNvSpPr txBox="1"/>
          <p:nvPr/>
        </p:nvSpPr>
        <p:spPr>
          <a:xfrm>
            <a:off x="5981604" y="5601564"/>
            <a:ext cx="6210396" cy="276999"/>
          </a:xfrm>
          <a:prstGeom prst="rect">
            <a:avLst/>
          </a:prstGeom>
          <a:noFill/>
        </p:spPr>
        <p:txBody>
          <a:bodyPr wrap="square">
            <a:spAutoFit/>
          </a:bodyPr>
          <a:lstStyle/>
          <a:p>
            <a:r>
              <a:rPr lang="cs-CZ" sz="1200" dirty="0">
                <a:hlinkClick r:id="rId3"/>
              </a:rPr>
              <a:t>https://www.statista.com/statistics/272014/global-social-networks-ranked-by-number-of-users/</a:t>
            </a:r>
            <a:endParaRPr lang="cs-CZ" sz="1200" dirty="0"/>
          </a:p>
        </p:txBody>
      </p:sp>
      <p:sp>
        <p:nvSpPr>
          <p:cNvPr id="7" name="TextBox 6">
            <a:extLst>
              <a:ext uri="{FF2B5EF4-FFF2-40B4-BE49-F238E27FC236}">
                <a16:creationId xmlns:a16="http://schemas.microsoft.com/office/drawing/2014/main" id="{364C5214-4FBC-21F1-39E8-9A9C33A6099D}"/>
              </a:ext>
            </a:extLst>
          </p:cNvPr>
          <p:cNvSpPr txBox="1"/>
          <p:nvPr/>
        </p:nvSpPr>
        <p:spPr>
          <a:xfrm>
            <a:off x="7289026" y="682613"/>
            <a:ext cx="5134708" cy="646331"/>
          </a:xfrm>
          <a:prstGeom prst="rect">
            <a:avLst/>
          </a:prstGeom>
          <a:noFill/>
        </p:spPr>
        <p:txBody>
          <a:bodyPr wrap="square" rtlCol="0">
            <a:spAutoFit/>
          </a:bodyPr>
          <a:lstStyle/>
          <a:p>
            <a:r>
              <a:rPr lang="en-US" dirty="0"/>
              <a:t>Most popular social networks worldwide (2022), ranked by number of monthly active users (MAU)</a:t>
            </a:r>
          </a:p>
        </p:txBody>
      </p:sp>
      <p:sp>
        <p:nvSpPr>
          <p:cNvPr id="8" name="TextBox 7">
            <a:extLst>
              <a:ext uri="{FF2B5EF4-FFF2-40B4-BE49-F238E27FC236}">
                <a16:creationId xmlns:a16="http://schemas.microsoft.com/office/drawing/2014/main" id="{1B009A30-3F9C-45D9-9E05-174C4EE10B73}"/>
              </a:ext>
            </a:extLst>
          </p:cNvPr>
          <p:cNvSpPr txBox="1"/>
          <p:nvPr/>
        </p:nvSpPr>
        <p:spPr>
          <a:xfrm>
            <a:off x="2296144" y="3073707"/>
            <a:ext cx="281354" cy="461665"/>
          </a:xfrm>
          <a:prstGeom prst="rect">
            <a:avLst/>
          </a:prstGeom>
          <a:solidFill>
            <a:schemeClr val="bg1"/>
          </a:solidFill>
        </p:spPr>
        <p:txBody>
          <a:bodyPr wrap="square" rtlCol="0">
            <a:spAutoFit/>
          </a:bodyPr>
          <a:lstStyle/>
          <a:p>
            <a:r>
              <a:rPr lang="cs-CZ" sz="2400"/>
              <a:t>?</a:t>
            </a:r>
          </a:p>
        </p:txBody>
      </p:sp>
      <p:sp>
        <p:nvSpPr>
          <p:cNvPr id="9" name="TextBox 8">
            <a:extLst>
              <a:ext uri="{FF2B5EF4-FFF2-40B4-BE49-F238E27FC236}">
                <a16:creationId xmlns:a16="http://schemas.microsoft.com/office/drawing/2014/main" id="{324B6B4F-6267-472E-9D3A-7763768A93DB}"/>
              </a:ext>
            </a:extLst>
          </p:cNvPr>
          <p:cNvSpPr txBox="1"/>
          <p:nvPr/>
        </p:nvSpPr>
        <p:spPr>
          <a:xfrm>
            <a:off x="3610709" y="3073708"/>
            <a:ext cx="281354" cy="461665"/>
          </a:xfrm>
          <a:prstGeom prst="rect">
            <a:avLst/>
          </a:prstGeom>
          <a:solidFill>
            <a:schemeClr val="bg1"/>
          </a:solidFill>
        </p:spPr>
        <p:txBody>
          <a:bodyPr wrap="square" rtlCol="0">
            <a:spAutoFit/>
          </a:bodyPr>
          <a:lstStyle/>
          <a:p>
            <a:r>
              <a:rPr lang="cs-CZ" sz="2400"/>
              <a:t>?</a:t>
            </a:r>
          </a:p>
        </p:txBody>
      </p:sp>
      <p:sp>
        <p:nvSpPr>
          <p:cNvPr id="10" name="TextBox 9">
            <a:extLst>
              <a:ext uri="{FF2B5EF4-FFF2-40B4-BE49-F238E27FC236}">
                <a16:creationId xmlns:a16="http://schemas.microsoft.com/office/drawing/2014/main" id="{992CADE4-C08C-4535-9E7A-C19CC3CA6E80}"/>
              </a:ext>
            </a:extLst>
          </p:cNvPr>
          <p:cNvSpPr txBox="1"/>
          <p:nvPr/>
        </p:nvSpPr>
        <p:spPr>
          <a:xfrm>
            <a:off x="5324534" y="3082337"/>
            <a:ext cx="362662" cy="461665"/>
          </a:xfrm>
          <a:prstGeom prst="rect">
            <a:avLst/>
          </a:prstGeom>
          <a:solidFill>
            <a:schemeClr val="bg1"/>
          </a:solidFill>
        </p:spPr>
        <p:txBody>
          <a:bodyPr wrap="square" rtlCol="0">
            <a:spAutoFit/>
          </a:bodyPr>
          <a:lstStyle/>
          <a:p>
            <a:r>
              <a:rPr lang="cs-CZ" sz="2400"/>
              <a:t>?</a:t>
            </a:r>
          </a:p>
        </p:txBody>
      </p:sp>
    </p:spTree>
    <p:extLst>
      <p:ext uri="{BB962C8B-B14F-4D97-AF65-F5344CB8AC3E}">
        <p14:creationId xmlns:p14="http://schemas.microsoft.com/office/powerpoint/2010/main" val="328331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828800" y="2573079"/>
            <a:ext cx="9399180" cy="3919797"/>
          </a:xfrm>
        </p:spPr>
        <p:txBody>
          <a:bodyPr>
            <a:noAutofit/>
          </a:bodyPr>
          <a:lstStyle/>
          <a:p>
            <a:pPr marL="0" indent="0">
              <a:buNone/>
            </a:pPr>
            <a:r>
              <a:rPr lang="en-GB" sz="2400" b="1" dirty="0"/>
              <a:t>Pros and Cons</a:t>
            </a:r>
            <a:endParaRPr lang="en-GB" sz="2400" b="1" baseline="0" dirty="0"/>
          </a:p>
          <a:p>
            <a:pPr marL="171450" indent="-171450"/>
            <a:r>
              <a:rPr lang="en-GB" sz="2400" baseline="0" dirty="0"/>
              <a:t>Advantages</a:t>
            </a:r>
          </a:p>
          <a:p>
            <a:pPr marL="628650" lvl="1" indent="-171450"/>
            <a:r>
              <a:rPr lang="cs-CZ" sz="2000" baseline="0" dirty="0" err="1"/>
              <a:t>Simple</a:t>
            </a:r>
            <a:r>
              <a:rPr lang="cs-CZ" sz="2000" baseline="0" dirty="0"/>
              <a:t>, </a:t>
            </a:r>
            <a:r>
              <a:rPr lang="cs-CZ" sz="2000" baseline="0" dirty="0" err="1"/>
              <a:t>intuitive</a:t>
            </a:r>
            <a:r>
              <a:rPr lang="cs-CZ" sz="2000" baseline="0" dirty="0"/>
              <a:t> and </a:t>
            </a:r>
            <a:r>
              <a:rPr lang="cs-CZ" sz="2000" baseline="0" dirty="0" err="1"/>
              <a:t>widely</a:t>
            </a:r>
            <a:r>
              <a:rPr lang="cs-CZ" sz="2000" baseline="0" dirty="0"/>
              <a:t> </a:t>
            </a:r>
            <a:r>
              <a:rPr lang="cs-CZ" sz="2000" baseline="0" dirty="0" err="1"/>
              <a:t>used</a:t>
            </a:r>
            <a:endParaRPr lang="cs-CZ" sz="2000" baseline="0" dirty="0"/>
          </a:p>
          <a:p>
            <a:pPr marL="171450" indent="-171450"/>
            <a:r>
              <a:rPr lang="cs-CZ" sz="2400" baseline="0" dirty="0" err="1"/>
              <a:t>Disadvantages</a:t>
            </a:r>
            <a:endParaRPr lang="cs-CZ" sz="2400" baseline="0" dirty="0"/>
          </a:p>
          <a:p>
            <a:pPr marL="628650" lvl="1" indent="-171450"/>
            <a:r>
              <a:rPr lang="cs-CZ" sz="2000" baseline="0" dirty="0" err="1"/>
              <a:t>Does</a:t>
            </a:r>
            <a:r>
              <a:rPr lang="cs-CZ" sz="2000" baseline="0" dirty="0"/>
              <a:t> not </a:t>
            </a:r>
            <a:r>
              <a:rPr lang="cs-CZ" sz="2000" baseline="0" dirty="0" err="1"/>
              <a:t>capture</a:t>
            </a:r>
            <a:r>
              <a:rPr lang="cs-CZ" sz="2000" baseline="0" dirty="0"/>
              <a:t> </a:t>
            </a:r>
            <a:r>
              <a:rPr lang="cs-CZ" sz="2000" baseline="0" dirty="0" err="1"/>
              <a:t>variation</a:t>
            </a:r>
            <a:r>
              <a:rPr lang="cs-CZ" sz="2000" baseline="0" dirty="0"/>
              <a:t> </a:t>
            </a:r>
            <a:r>
              <a:rPr lang="cs-CZ" sz="2000" baseline="0" dirty="0" err="1"/>
              <a:t>among</a:t>
            </a:r>
            <a:r>
              <a:rPr lang="cs-CZ" sz="2000" baseline="0" dirty="0"/>
              <a:t> top </a:t>
            </a:r>
            <a:r>
              <a:rPr lang="en-GB" sz="2000" baseline="0" dirty="0"/>
              <a:t>4</a:t>
            </a:r>
          </a:p>
          <a:p>
            <a:pPr marL="1085850" lvl="2" indent="-171450"/>
            <a:r>
              <a:rPr lang="en-GB" sz="1600" dirty="0"/>
              <a:t>E.g. </a:t>
            </a:r>
            <a:r>
              <a:rPr lang="cs-CZ" sz="1600" baseline="0" dirty="0"/>
              <a:t>CR8 </a:t>
            </a:r>
            <a:r>
              <a:rPr lang="cs-CZ" sz="1600" baseline="0" dirty="0" err="1"/>
              <a:t>would</a:t>
            </a:r>
            <a:r>
              <a:rPr lang="cs-CZ" sz="1600" baseline="0" dirty="0"/>
              <a:t> </a:t>
            </a:r>
            <a:r>
              <a:rPr lang="cs-CZ" sz="1600" baseline="0" dirty="0" err="1"/>
              <a:t>be</a:t>
            </a:r>
            <a:r>
              <a:rPr lang="cs-CZ" sz="1600" baseline="0" dirty="0"/>
              <a:t> </a:t>
            </a:r>
            <a:r>
              <a:rPr lang="cs-CZ" sz="1600" baseline="0" dirty="0" err="1"/>
              <a:t>the</a:t>
            </a:r>
            <a:r>
              <a:rPr lang="cs-CZ" sz="1600" baseline="0" dirty="0"/>
              <a:t> </a:t>
            </a:r>
            <a:r>
              <a:rPr lang="cs-CZ" sz="1600" baseline="0" dirty="0" err="1"/>
              <a:t>same</a:t>
            </a:r>
            <a:r>
              <a:rPr lang="cs-CZ" sz="1600" baseline="0" dirty="0"/>
              <a:t> </a:t>
            </a:r>
            <a:r>
              <a:rPr lang="cs-CZ" sz="1600" baseline="0" dirty="0" err="1"/>
              <a:t>if</a:t>
            </a:r>
            <a:r>
              <a:rPr lang="cs-CZ" sz="1600" baseline="0" dirty="0"/>
              <a:t> Facebook </a:t>
            </a:r>
            <a:r>
              <a:rPr lang="cs-CZ" sz="1600" baseline="0"/>
              <a:t>had 50</a:t>
            </a:r>
            <a:r>
              <a:rPr lang="cs-CZ" sz="1600" baseline="0" dirty="0"/>
              <a:t>% and </a:t>
            </a:r>
            <a:r>
              <a:rPr lang="cs-CZ" sz="1600" baseline="0" dirty="0" err="1"/>
              <a:t>the</a:t>
            </a:r>
            <a:r>
              <a:rPr lang="cs-CZ" sz="1600" baseline="0" dirty="0"/>
              <a:t> </a:t>
            </a:r>
            <a:r>
              <a:rPr lang="cs-CZ" sz="1600" baseline="0" dirty="0" err="1"/>
              <a:t>next</a:t>
            </a:r>
            <a:r>
              <a:rPr lang="cs-CZ" sz="1600" baseline="0" dirty="0"/>
              <a:t> 7 </a:t>
            </a:r>
            <a:r>
              <a:rPr lang="cs-CZ" sz="1600" baseline="0" dirty="0" err="1"/>
              <a:t>networks</a:t>
            </a:r>
            <a:r>
              <a:rPr lang="cs-CZ" sz="1600" baseline="0" dirty="0"/>
              <a:t> had 4%!)</a:t>
            </a:r>
          </a:p>
          <a:p>
            <a:pPr marL="628650" lvl="1" indent="-171450"/>
            <a:r>
              <a:rPr lang="cs-CZ" sz="2000" baseline="0" dirty="0" err="1"/>
              <a:t>Does</a:t>
            </a:r>
            <a:r>
              <a:rPr lang="cs-CZ" sz="2000" baseline="0" dirty="0"/>
              <a:t> not </a:t>
            </a:r>
            <a:r>
              <a:rPr lang="cs-CZ" sz="2000" baseline="0" dirty="0" err="1"/>
              <a:t>capture</a:t>
            </a:r>
            <a:r>
              <a:rPr lang="cs-CZ" sz="2000" baseline="0" dirty="0"/>
              <a:t> </a:t>
            </a:r>
            <a:r>
              <a:rPr lang="cs-CZ" sz="2000" baseline="0" dirty="0" err="1"/>
              <a:t>variation</a:t>
            </a:r>
            <a:r>
              <a:rPr lang="cs-CZ" sz="2000" baseline="0" dirty="0"/>
              <a:t> </a:t>
            </a:r>
            <a:r>
              <a:rPr lang="cs-CZ" sz="2000" baseline="0" dirty="0" err="1"/>
              <a:t>outside</a:t>
            </a:r>
            <a:r>
              <a:rPr lang="cs-CZ" sz="2000" baseline="0" dirty="0"/>
              <a:t> </a:t>
            </a:r>
            <a:r>
              <a:rPr lang="cs-CZ" sz="2000" baseline="0" dirty="0" err="1"/>
              <a:t>of</a:t>
            </a:r>
            <a:r>
              <a:rPr lang="cs-CZ" sz="2000" baseline="0" dirty="0"/>
              <a:t> </a:t>
            </a:r>
            <a:r>
              <a:rPr lang="cs-CZ" sz="2000" baseline="0" dirty="0" err="1"/>
              <a:t>the</a:t>
            </a:r>
            <a:r>
              <a:rPr lang="cs-CZ" sz="2000" baseline="0" dirty="0"/>
              <a:t> top </a:t>
            </a:r>
            <a:r>
              <a:rPr lang="en-GB" sz="2000" baseline="0" dirty="0"/>
              <a:t>4</a:t>
            </a:r>
            <a:endParaRPr lang="cs-CZ" sz="2000" baseline="0" dirty="0"/>
          </a:p>
          <a:p>
            <a:pPr marL="628650" lvl="1" indent="-171450"/>
            <a:r>
              <a:rPr lang="cs-CZ" sz="2000" baseline="0" dirty="0"/>
              <a:t>CR1/4/8/20 </a:t>
            </a:r>
            <a:r>
              <a:rPr lang="cs-CZ" sz="2000" baseline="0" dirty="0" err="1"/>
              <a:t>can</a:t>
            </a:r>
            <a:r>
              <a:rPr lang="cs-CZ" sz="2000" baseline="0" dirty="0"/>
              <a:t> </a:t>
            </a:r>
            <a:r>
              <a:rPr lang="cs-CZ" sz="2000" baseline="0" dirty="0" err="1"/>
              <a:t>give</a:t>
            </a:r>
            <a:r>
              <a:rPr lang="cs-CZ" sz="2000" baseline="0" dirty="0"/>
              <a:t> </a:t>
            </a:r>
            <a:r>
              <a:rPr lang="cs-CZ" sz="2000" baseline="0" dirty="0" err="1"/>
              <a:t>different</a:t>
            </a:r>
            <a:r>
              <a:rPr lang="cs-CZ" sz="2000" baseline="0" dirty="0"/>
              <a:t> </a:t>
            </a:r>
            <a:r>
              <a:rPr lang="cs-CZ" sz="2000" baseline="0" dirty="0" err="1"/>
              <a:t>ranking</a:t>
            </a:r>
            <a:r>
              <a:rPr lang="cs-CZ" sz="2000" baseline="0" dirty="0"/>
              <a:t> </a:t>
            </a:r>
            <a:r>
              <a:rPr lang="cs-CZ" sz="2000" baseline="0" dirty="0" err="1"/>
              <a:t>of</a:t>
            </a:r>
            <a:r>
              <a:rPr lang="cs-CZ" sz="2000" baseline="0" dirty="0"/>
              <a:t> </a:t>
            </a:r>
            <a:r>
              <a:rPr lang="cs-CZ" sz="2000" baseline="0" dirty="0" err="1"/>
              <a:t>industries</a:t>
            </a:r>
            <a:r>
              <a:rPr lang="cs-CZ" sz="2000" baseline="0" dirty="0"/>
              <a:t> in </a:t>
            </a:r>
            <a:r>
              <a:rPr lang="cs-CZ" sz="2000" baseline="0" dirty="0" err="1"/>
              <a:t>terms</a:t>
            </a:r>
            <a:r>
              <a:rPr lang="cs-CZ" sz="2000" baseline="0" dirty="0"/>
              <a:t> </a:t>
            </a:r>
            <a:r>
              <a:rPr lang="cs-CZ" sz="2000" baseline="0" dirty="0" err="1"/>
              <a:t>of</a:t>
            </a:r>
            <a:r>
              <a:rPr lang="cs-CZ" sz="2000" baseline="0" dirty="0"/>
              <a:t> </a:t>
            </a:r>
            <a:r>
              <a:rPr lang="cs-CZ" sz="2000" baseline="0" dirty="0" err="1"/>
              <a:t>concentration</a:t>
            </a:r>
            <a:endParaRPr lang="cs-CZ" sz="2000" baseline="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660537" y="140641"/>
            <a:ext cx="10515600" cy="1325563"/>
          </a:xfrm>
        </p:spPr>
        <p:txBody>
          <a:bodyPr/>
          <a:lstStyle/>
          <a:p>
            <a:r>
              <a:rPr lang="en-US" sz="2400" b="1" dirty="0"/>
              <a:t>Measuring market concentration</a:t>
            </a:r>
            <a:r>
              <a:rPr lang="cs-CZ" sz="2400" b="1" dirty="0"/>
              <a:t>: </a:t>
            </a:r>
            <a:br>
              <a:rPr lang="en-GB" sz="2400" b="1" dirty="0"/>
            </a:br>
            <a:r>
              <a:rPr lang="en-GB" sz="4000" dirty="0"/>
              <a:t>Measure 1: CR4</a:t>
            </a:r>
            <a:endParaRPr lang="cs-CZ" dirty="0"/>
          </a:p>
        </p:txBody>
      </p:sp>
    </p:spTree>
    <p:extLst>
      <p:ext uri="{BB962C8B-B14F-4D97-AF65-F5344CB8AC3E}">
        <p14:creationId xmlns:p14="http://schemas.microsoft.com/office/powerpoint/2010/main" val="52295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461477" y="1930400"/>
                <a:ext cx="9029313" cy="4562476"/>
              </a:xfrm>
            </p:spPr>
            <p:txBody>
              <a:bodyPr>
                <a:noAutofit/>
              </a:bodyPr>
              <a:lstStyle/>
              <a:p>
                <a:pPr marL="0" indent="0">
                  <a:buNone/>
                </a:pPr>
                <a:r>
                  <a:rPr lang="cs-CZ" sz="2400" b="1"/>
                  <a:t>Definition</a:t>
                </a:r>
              </a:p>
              <a:p>
                <a:pPr marL="171450" indent="-171450"/>
                <a:r>
                  <a:rPr lang="cs-CZ" sz="2400"/>
                  <a:t>Sum of squared revenue shares of all firms</a:t>
                </a:r>
              </a:p>
              <a:p>
                <a:pPr marL="171450" indent="-171450"/>
                <a14:m>
                  <m:oMath xmlns:m="http://schemas.openxmlformats.org/officeDocument/2006/math">
                    <m:r>
                      <a:rPr lang="cs-CZ" sz="2400" b="0" i="1" smtClean="0">
                        <a:latin typeface="Cambria Math" panose="02040503050406030204" pitchFamily="18" charset="0"/>
                      </a:rPr>
                      <m:t>𝐻𝐻𝐼</m:t>
                    </m:r>
                    <m:r>
                      <a:rPr lang="en-GB" sz="2400" i="1">
                        <a:latin typeface="Cambria Math" panose="02040503050406030204" pitchFamily="18" charset="0"/>
                      </a:rPr>
                      <m:t>=</m:t>
                    </m:r>
                    <m:nary>
                      <m:naryPr>
                        <m:chr m:val="∑"/>
                        <m:ctrlPr>
                          <a:rPr lang="en-GB" sz="2400" i="1">
                            <a:latin typeface="Cambria Math" panose="02040503050406030204" pitchFamily="18" charset="0"/>
                          </a:rPr>
                        </m:ctrlPr>
                      </m:naryPr>
                      <m:sub>
                        <m:r>
                          <m:rPr>
                            <m:brk m:alnAt="23"/>
                          </m:rPr>
                          <a:rPr lang="en-GB" sz="2400" i="1">
                            <a:latin typeface="Cambria Math" panose="02040503050406030204" pitchFamily="18" charset="0"/>
                          </a:rPr>
                          <m:t>𝑖</m:t>
                        </m:r>
                        <m:r>
                          <a:rPr lang="en-GB" sz="2400" i="1">
                            <a:latin typeface="Cambria Math" panose="02040503050406030204" pitchFamily="18" charset="0"/>
                          </a:rPr>
                          <m:t>=1</m:t>
                        </m:r>
                      </m:sub>
                      <m:sup>
                        <m:r>
                          <a:rPr lang="cs-CZ" sz="2400" b="0" i="1" smtClean="0">
                            <a:latin typeface="Cambria Math" panose="02040503050406030204" pitchFamily="18" charset="0"/>
                          </a:rPr>
                          <m:t>𝑁</m:t>
                        </m:r>
                      </m:sup>
                      <m:e>
                        <m:sSup>
                          <m:sSupPr>
                            <m:ctrlPr>
                              <a:rPr lang="en-GB" sz="2400" i="1" smtClean="0">
                                <a:latin typeface="Cambria Math" panose="02040503050406030204" pitchFamily="18" charset="0"/>
                              </a:rPr>
                            </m:ctrlPr>
                          </m:sSupPr>
                          <m:e>
                            <m:sSub>
                              <m:sSubPr>
                                <m:ctrlPr>
                                  <a:rPr lang="en-GB" sz="2400" i="1">
                                    <a:latin typeface="Cambria Math" panose="02040503050406030204" pitchFamily="18" charset="0"/>
                                  </a:rPr>
                                </m:ctrlPr>
                              </m:sSubPr>
                              <m:e>
                                <m:r>
                                  <a:rPr lang="cs-CZ" sz="2400" i="1">
                                    <a:latin typeface="Cambria Math" panose="02040503050406030204" pitchFamily="18" charset="0"/>
                                  </a:rPr>
                                  <m:t>𝑠</m:t>
                                </m:r>
                              </m:e>
                              <m:sub>
                                <m:r>
                                  <a:rPr lang="en-GB" sz="2400" i="1">
                                    <a:latin typeface="Cambria Math" panose="02040503050406030204" pitchFamily="18" charset="0"/>
                                  </a:rPr>
                                  <m:t>𝑖</m:t>
                                </m:r>
                              </m:sub>
                            </m:sSub>
                          </m:e>
                          <m:sup>
                            <m:r>
                              <a:rPr lang="cs-CZ" sz="2400" b="0" i="1" smtClean="0">
                                <a:latin typeface="Cambria Math" panose="02040503050406030204" pitchFamily="18" charset="0"/>
                              </a:rPr>
                              <m:t>2</m:t>
                            </m:r>
                          </m:sup>
                        </m:sSup>
                      </m:e>
                    </m:nary>
                  </m:oMath>
                </a14:m>
                <a:endParaRPr lang="cs-CZ" sz="2400"/>
              </a:p>
              <a:p>
                <a:pPr marL="171450" indent="-171450"/>
                <a:endParaRPr lang="cs-CZ" sz="2400"/>
              </a:p>
              <a:p>
                <a:pPr marL="171450" indent="-171450"/>
                <a:r>
                  <a:rPr lang="cs-CZ" sz="2400"/>
                  <a:t>The same formula also used outside economics</a:t>
                </a:r>
              </a:p>
              <a:p>
                <a:pPr marL="628650" lvl="1" indent="-171450"/>
                <a:r>
                  <a:rPr lang="cs-CZ" sz="2000"/>
                  <a:t>Biology: Simpson diversity index</a:t>
                </a:r>
              </a:p>
              <a:p>
                <a:pPr marL="628650" lvl="1" indent="-171450"/>
                <a:r>
                  <a:rPr lang="cs-CZ" sz="2000"/>
                  <a:t>Physics: Inverse participation ratio</a:t>
                </a:r>
              </a:p>
              <a:p>
                <a:pPr marL="628650" lvl="1" indent="-171450"/>
                <a:r>
                  <a:rPr lang="cs-CZ" sz="2000"/>
                  <a:t>Political science: Inverse effective number of parties</a:t>
                </a:r>
              </a:p>
              <a:p>
                <a:pPr marL="628650" lvl="1" indent="-171450"/>
                <a:endParaRPr lang="cs-CZ" sz="2000"/>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1461477" y="1930400"/>
                <a:ext cx="9029313" cy="4562476"/>
              </a:xfrm>
              <a:blipFill>
                <a:blip r:embed="rId3"/>
                <a:stretch>
                  <a:fillRect l="-1080" t="-1872"/>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660537" y="140641"/>
            <a:ext cx="10515600" cy="1325563"/>
          </a:xfrm>
        </p:spPr>
        <p:txBody>
          <a:bodyPr/>
          <a:lstStyle/>
          <a:p>
            <a:r>
              <a:rPr lang="en-US" sz="2400" b="1" dirty="0"/>
              <a:t>Measuring market concentration</a:t>
            </a:r>
            <a:r>
              <a:rPr lang="cs-CZ" sz="2400" b="1" dirty="0"/>
              <a:t>: </a:t>
            </a:r>
            <a:br>
              <a:rPr lang="en-GB" sz="2400" b="1" dirty="0"/>
            </a:br>
            <a:r>
              <a:rPr lang="en-GB" sz="4000"/>
              <a:t>Measure </a:t>
            </a:r>
            <a:r>
              <a:rPr lang="cs-CZ" sz="4000"/>
              <a:t>2</a:t>
            </a:r>
            <a:r>
              <a:rPr lang="en-GB" sz="4000"/>
              <a:t>: Hirschman-Herfindahl Index</a:t>
            </a:r>
            <a:endParaRPr lang="cs-CZ" dirty="0"/>
          </a:p>
        </p:txBody>
      </p:sp>
    </p:spTree>
    <p:extLst>
      <p:ext uri="{BB962C8B-B14F-4D97-AF65-F5344CB8AC3E}">
        <p14:creationId xmlns:p14="http://schemas.microsoft.com/office/powerpoint/2010/main" val="2340574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008185" y="1466205"/>
                <a:ext cx="7096369" cy="5026672"/>
              </a:xfrm>
            </p:spPr>
            <p:txBody>
              <a:bodyPr>
                <a:noAutofit/>
              </a:bodyPr>
              <a:lstStyle/>
              <a:p>
                <a:pPr marL="0" indent="0">
                  <a:buNone/>
                </a:pPr>
                <a:r>
                  <a:rPr lang="cs-CZ" sz="2400" b="1"/>
                  <a:t>Interpretation</a:t>
                </a:r>
              </a:p>
              <a:p>
                <a:pPr marL="171450" indent="-171450"/>
                <a14:m>
                  <m:oMath xmlns:m="http://schemas.openxmlformats.org/officeDocument/2006/math">
                    <m:r>
                      <a:rPr lang="cs-CZ" sz="2400" i="1">
                        <a:latin typeface="Cambria Math" panose="02040503050406030204" pitchFamily="18" charset="0"/>
                      </a:rPr>
                      <m:t>𝐻𝐻𝐼</m:t>
                    </m:r>
                    <m:r>
                      <a:rPr lang="cs-CZ" sz="2400" i="1">
                        <a:latin typeface="Cambria Math" panose="02040503050406030204" pitchFamily="18" charset="0"/>
                        <a:ea typeface="Cambria Math" panose="02040503050406030204" pitchFamily="18" charset="0"/>
                      </a:rPr>
                      <m:t>≈</m:t>
                    </m:r>
                    <m:r>
                      <a:rPr lang="cs-CZ" sz="2400" b="0" i="1" smtClean="0">
                        <a:latin typeface="Cambria Math" panose="02040503050406030204" pitchFamily="18" charset="0"/>
                        <a:ea typeface="Cambria Math" panose="02040503050406030204" pitchFamily="18" charset="0"/>
                      </a:rPr>
                      <m:t>0</m:t>
                    </m:r>
                  </m:oMath>
                </a14:m>
                <a:r>
                  <a:rPr lang="cs-CZ" sz="2400"/>
                  <a:t> </a:t>
                </a:r>
                <a:r>
                  <a:rPr lang="cs-CZ" sz="2400">
                    <a:sym typeface="Wingdings" panose="05000000000000000000" pitchFamily="2" charset="2"/>
                  </a:rPr>
                  <a:t> No concentration</a:t>
                </a:r>
              </a:p>
              <a:p>
                <a:pPr marL="171450" indent="-171450"/>
                <a14:m>
                  <m:oMath xmlns:m="http://schemas.openxmlformats.org/officeDocument/2006/math">
                    <m:r>
                      <a:rPr lang="cs-CZ" sz="2400" i="1">
                        <a:latin typeface="Cambria Math" panose="02040503050406030204" pitchFamily="18" charset="0"/>
                      </a:rPr>
                      <m:t>𝐻𝐻𝐼</m:t>
                    </m:r>
                    <m:r>
                      <a:rPr lang="cs-CZ" sz="2400" i="1" smtClean="0">
                        <a:latin typeface="Cambria Math" panose="02040503050406030204" pitchFamily="18" charset="0"/>
                        <a:ea typeface="Cambria Math" panose="02040503050406030204" pitchFamily="18" charset="0"/>
                      </a:rPr>
                      <m:t>≈</m:t>
                    </m:r>
                    <m:r>
                      <a:rPr lang="cs-CZ" sz="2400" b="0" i="1" smtClean="0">
                        <a:latin typeface="Cambria Math" panose="02040503050406030204" pitchFamily="18" charset="0"/>
                        <a:ea typeface="Cambria Math" panose="02040503050406030204" pitchFamily="18" charset="0"/>
                      </a:rPr>
                      <m:t>1</m:t>
                    </m:r>
                  </m:oMath>
                </a14:m>
                <a:r>
                  <a:rPr lang="cs-CZ" sz="2400"/>
                  <a:t> </a:t>
                </a:r>
                <a:r>
                  <a:rPr lang="cs-CZ" sz="2400">
                    <a:sym typeface="Wingdings" panose="05000000000000000000" pitchFamily="2" charset="2"/>
                  </a:rPr>
                  <a:t> A monopoly</a:t>
                </a:r>
              </a:p>
              <a:p>
                <a:pPr marL="171450" indent="-171450"/>
                <a:r>
                  <a:rPr lang="cs-CZ" sz="2400">
                    <a:sym typeface="Wingdings" panose="05000000000000000000" pitchFamily="2" charset="2"/>
                  </a:rPr>
                  <a:t>Sometimes expressed in points</a:t>
                </a:r>
              </a:p>
              <a:p>
                <a:pPr marL="628650" lvl="1" indent="-171450"/>
                <a:r>
                  <a:rPr lang="cs-CZ" sz="2000">
                    <a:sym typeface="Wingdings" panose="05000000000000000000" pitchFamily="2" charset="2"/>
                  </a:rPr>
                  <a:t> </a:t>
                </a:r>
                <a14:m>
                  <m:oMath xmlns:m="http://schemas.openxmlformats.org/officeDocument/2006/math">
                    <m:r>
                      <a:rPr lang="cs-CZ" sz="2000" b="0" i="1" smtClean="0">
                        <a:latin typeface="Cambria Math" panose="02040503050406030204" pitchFamily="18" charset="0"/>
                        <a:sym typeface="Wingdings" panose="05000000000000000000" pitchFamily="2" charset="2"/>
                      </a:rPr>
                      <m:t>𝐻𝐻𝐼</m:t>
                    </m:r>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d>
                      <m:dPr>
                        <m:begChr m:val="⟨"/>
                        <m:endChr m:val="⟩"/>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dPr>
                      <m:e>
                        <m:r>
                          <a:rPr lang="cs-CZ" sz="2000" b="0" i="1" smtClean="0">
                            <a:latin typeface="Cambria Math" panose="02040503050406030204" pitchFamily="18" charset="0"/>
                            <a:ea typeface="Cambria Math" panose="02040503050406030204" pitchFamily="18" charset="0"/>
                            <a:sym typeface="Wingdings" panose="05000000000000000000" pitchFamily="2" charset="2"/>
                          </a:rPr>
                          <m:t>0,10000</m:t>
                        </m:r>
                      </m:e>
                    </m:d>
                  </m:oMath>
                </a14:m>
                <a:endParaRPr lang="cs-CZ" sz="2000">
                  <a:sym typeface="Wingdings" panose="05000000000000000000" pitchFamily="2" charset="2"/>
                </a:endParaRPr>
              </a:p>
              <a:p>
                <a:pPr marL="171450" indent="-171450"/>
                <a:r>
                  <a:rPr lang="cs-CZ" sz="2400">
                    <a:sym typeface="Wingdings" panose="05000000000000000000" pitchFamily="2" charset="2"/>
                  </a:rPr>
                  <a:t>Link to the Lorenz curve</a:t>
                </a:r>
              </a:p>
              <a:p>
                <a:pPr marL="628650" lvl="1" indent="-171450"/>
                <a:r>
                  <a:rPr lang="cs-CZ" sz="2000">
                    <a:sym typeface="Wingdings" panose="05000000000000000000" pitchFamily="2" charset="2"/>
                  </a:rPr>
                  <a:t>LC capture the cumulative market share, going from the smallest to the largest firms</a:t>
                </a:r>
              </a:p>
              <a:p>
                <a:pPr marL="628650" lvl="1" indent="-171450"/>
                <a:r>
                  <a:rPr lang="cs-CZ" sz="2000">
                    <a:sym typeface="Wingdings" panose="05000000000000000000" pitchFamily="2" charset="2"/>
                  </a:rPr>
                  <a:t>HHI = A / (A+B)</a:t>
                </a:r>
              </a:p>
              <a:p>
                <a:pPr marL="171450" indent="-171450"/>
                <a:r>
                  <a:rPr lang="cs-CZ" sz="2400">
                    <a:sym typeface="Wingdings" panose="05000000000000000000" pitchFamily="2" charset="2"/>
                  </a:rPr>
                  <a:t>In antitrust</a:t>
                </a:r>
              </a:p>
              <a:p>
                <a:pPr marL="628650" lvl="1" indent="-171450"/>
                <a:r>
                  <a:rPr lang="cs-CZ" sz="2000">
                    <a:sym typeface="Wingdings" panose="05000000000000000000" pitchFamily="2" charset="2"/>
                  </a:rPr>
                  <a:t>HHI &lt; 0.15 considered competitive</a:t>
                </a:r>
              </a:p>
              <a:p>
                <a:pPr marL="628650" lvl="1" indent="-171450"/>
                <a:r>
                  <a:rPr lang="cs-CZ" sz="2000">
                    <a:sym typeface="Wingdings" panose="05000000000000000000" pitchFamily="2" charset="2"/>
                  </a:rPr>
                  <a:t>HHI &gt; 0.25 considered highly concentrated</a:t>
                </a:r>
              </a:p>
              <a:p>
                <a:pPr marL="628650" lvl="1" indent="-171450"/>
                <a:r>
                  <a:rPr lang="cs-CZ" sz="2000">
                    <a:sym typeface="Wingdings" panose="05000000000000000000" pitchFamily="2" charset="2"/>
                  </a:rPr>
                  <a:t>Mergers increasing HHI by &gt;0.2 raise concerns</a:t>
                </a:r>
              </a:p>
              <a:p>
                <a:pPr marL="628650" lvl="1" indent="-171450"/>
                <a:endParaRPr lang="cs-CZ" sz="2000">
                  <a:sym typeface="Wingdings" panose="05000000000000000000" pitchFamily="2" charset="2"/>
                </a:endParaRPr>
              </a:p>
              <a:p>
                <a:pPr marL="628650" lvl="1" indent="-171450"/>
                <a:endParaRPr lang="cs-CZ" sz="2000"/>
              </a:p>
            </p:txBody>
          </p:sp>
        </mc:Choice>
        <mc:Fallback>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1008185" y="1466205"/>
                <a:ext cx="7096369" cy="5026672"/>
              </a:xfrm>
              <a:blipFill>
                <a:blip r:embed="rId3"/>
                <a:stretch>
                  <a:fillRect l="-1289" t="-1699" b="-1820"/>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660537" y="140641"/>
            <a:ext cx="10515600" cy="1325563"/>
          </a:xfrm>
        </p:spPr>
        <p:txBody>
          <a:bodyPr/>
          <a:lstStyle/>
          <a:p>
            <a:r>
              <a:rPr lang="en-US" sz="2400" b="1" dirty="0"/>
              <a:t>Measuring market concentration</a:t>
            </a:r>
            <a:r>
              <a:rPr lang="cs-CZ" sz="2400" b="1" dirty="0"/>
              <a:t>: </a:t>
            </a:r>
            <a:br>
              <a:rPr lang="en-GB" sz="2400" b="1" dirty="0"/>
            </a:br>
            <a:r>
              <a:rPr lang="en-GB" sz="4000"/>
              <a:t>Measure </a:t>
            </a:r>
            <a:r>
              <a:rPr lang="cs-CZ" sz="4000"/>
              <a:t>2</a:t>
            </a:r>
            <a:r>
              <a:rPr lang="en-GB" sz="4000"/>
              <a:t>: Hirschman-Herfindahl Index</a:t>
            </a:r>
            <a:endParaRPr lang="cs-CZ" dirty="0"/>
          </a:p>
        </p:txBody>
      </p:sp>
      <p:pic>
        <p:nvPicPr>
          <p:cNvPr id="1026" name="Picture 2" descr="undefined">
            <a:extLst>
              <a:ext uri="{FF2B5EF4-FFF2-40B4-BE49-F238E27FC236}">
                <a16:creationId xmlns:a16="http://schemas.microsoft.com/office/drawing/2014/main" id="{483DCBF6-DEB4-4132-B918-C5AF50F77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0307" y="1466204"/>
            <a:ext cx="5132754" cy="5132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296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389321" y="2211572"/>
            <a:ext cx="7627087" cy="4281304"/>
          </a:xfrm>
        </p:spPr>
        <p:txBody>
          <a:bodyPr>
            <a:noAutofit/>
          </a:bodyPr>
          <a:lstStyle/>
          <a:p>
            <a:pPr marL="0" indent="0">
              <a:buNone/>
            </a:pPr>
            <a:r>
              <a:rPr lang="en-GB" sz="2400" b="1" baseline="0" dirty="0"/>
              <a:t>Example</a:t>
            </a:r>
          </a:p>
          <a:p>
            <a:pPr marL="171450" indent="-171450"/>
            <a:r>
              <a:rPr lang="en-GB" sz="2400" baseline="0" dirty="0"/>
              <a:t>Global shares of s</a:t>
            </a:r>
            <a:r>
              <a:rPr lang="cs-CZ" sz="2400" baseline="0" dirty="0" err="1"/>
              <a:t>ocial</a:t>
            </a:r>
            <a:r>
              <a:rPr lang="cs-CZ" sz="2400" baseline="0" dirty="0"/>
              <a:t> network</a:t>
            </a:r>
            <a:r>
              <a:rPr lang="en-GB" sz="2400" baseline="0" dirty="0"/>
              <a:t>s in MAU</a:t>
            </a:r>
          </a:p>
          <a:p>
            <a:pPr marL="171450" indent="-171450"/>
            <a:r>
              <a:rPr lang="cs-CZ" sz="2400" baseline="0"/>
              <a:t>HHI=0.10</a:t>
            </a:r>
            <a:endParaRPr lang="cs-CZ" sz="2400" baseline="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660537" y="140641"/>
            <a:ext cx="10515600" cy="1325563"/>
          </a:xfrm>
        </p:spPr>
        <p:txBody>
          <a:bodyPr/>
          <a:lstStyle/>
          <a:p>
            <a:r>
              <a:rPr lang="en-US" sz="2400" b="1" dirty="0"/>
              <a:t>Measuring market concentration</a:t>
            </a:r>
            <a:r>
              <a:rPr lang="cs-CZ" sz="2400" b="1" dirty="0"/>
              <a:t>: </a:t>
            </a:r>
            <a:br>
              <a:rPr lang="en-GB" sz="2400" b="1"/>
            </a:br>
            <a:r>
              <a:rPr lang="en-GB" sz="4000"/>
              <a:t>Measure </a:t>
            </a:r>
            <a:r>
              <a:rPr lang="cs-CZ" sz="4000"/>
              <a:t>2</a:t>
            </a:r>
            <a:r>
              <a:rPr lang="en-GB" sz="4000"/>
              <a:t>: Hirschman-Herfindahl Index</a:t>
            </a:r>
            <a:endParaRPr lang="cs-CZ" dirty="0"/>
          </a:p>
        </p:txBody>
      </p:sp>
      <p:graphicFrame>
        <p:nvGraphicFramePr>
          <p:cNvPr id="2" name="Table 1">
            <a:extLst>
              <a:ext uri="{FF2B5EF4-FFF2-40B4-BE49-F238E27FC236}">
                <a16:creationId xmlns:a16="http://schemas.microsoft.com/office/drawing/2014/main" id="{1C7A6737-BF14-7B61-1864-265BFA9CE38D}"/>
              </a:ext>
            </a:extLst>
          </p:cNvPr>
          <p:cNvGraphicFramePr>
            <a:graphicFrameLocks noGrp="1"/>
          </p:cNvGraphicFramePr>
          <p:nvPr>
            <p:extLst>
              <p:ext uri="{D42A27DB-BD31-4B8C-83A1-F6EECF244321}">
                <p14:modId xmlns:p14="http://schemas.microsoft.com/office/powerpoint/2010/main" val="408227717"/>
              </p:ext>
            </p:extLst>
          </p:nvPr>
        </p:nvGraphicFramePr>
        <p:xfrm>
          <a:off x="7371154" y="2010955"/>
          <a:ext cx="3960000" cy="402336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522062278"/>
                    </a:ext>
                  </a:extLst>
                </a:gridCol>
                <a:gridCol w="1332000">
                  <a:extLst>
                    <a:ext uri="{9D8B030D-6E8A-4147-A177-3AD203B41FA5}">
                      <a16:colId xmlns:a16="http://schemas.microsoft.com/office/drawing/2014/main" val="2568367719"/>
                    </a:ext>
                  </a:extLst>
                </a:gridCol>
                <a:gridCol w="720000">
                  <a:extLst>
                    <a:ext uri="{9D8B030D-6E8A-4147-A177-3AD203B41FA5}">
                      <a16:colId xmlns:a16="http://schemas.microsoft.com/office/drawing/2014/main" val="1262927519"/>
                    </a:ext>
                  </a:extLst>
                </a:gridCol>
                <a:gridCol w="720000">
                  <a:extLst>
                    <a:ext uri="{9D8B030D-6E8A-4147-A177-3AD203B41FA5}">
                      <a16:colId xmlns:a16="http://schemas.microsoft.com/office/drawing/2014/main" val="529820682"/>
                    </a:ext>
                  </a:extLst>
                </a:gridCol>
                <a:gridCol w="720000">
                  <a:extLst>
                    <a:ext uri="{9D8B030D-6E8A-4147-A177-3AD203B41FA5}">
                      <a16:colId xmlns:a16="http://schemas.microsoft.com/office/drawing/2014/main" val="3946695861"/>
                    </a:ext>
                  </a:extLst>
                </a:gridCol>
              </a:tblGrid>
              <a:tr h="182880">
                <a:tc>
                  <a:txBody>
                    <a:bodyPr/>
                    <a:lstStyle/>
                    <a:p>
                      <a:pPr algn="ctr" fontAlgn="ctr"/>
                      <a:r>
                        <a:rPr lang="cs-CZ" sz="1600" b="1" u="none" strike="noStrike" dirty="0">
                          <a:effectLst/>
                        </a:rPr>
                        <a:t>Rank</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cs-CZ" sz="1600" b="1" u="none" strike="noStrike" dirty="0" err="1">
                          <a:effectLst/>
                        </a:rPr>
                        <a:t>Social</a:t>
                      </a:r>
                      <a:r>
                        <a:rPr lang="cs-CZ" sz="1600" b="1" u="none" strike="noStrike" dirty="0">
                          <a:effectLst/>
                        </a:rPr>
                        <a:t> network</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cs-CZ" sz="1600" b="1" u="none" strike="noStrike" dirty="0">
                          <a:effectLst/>
                        </a:rPr>
                        <a:t>MAU</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cs-CZ" sz="1600" b="1" u="none" strike="noStrike" dirty="0" err="1">
                          <a:effectLst/>
                        </a:rPr>
                        <a:t>Share</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b="1" u="none" strike="noStrike" dirty="0">
                          <a:effectLst/>
                        </a:rPr>
                        <a:t>Group</a:t>
                      </a:r>
                      <a:endParaRPr lang="cs-CZ" sz="16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8868278"/>
                  </a:ext>
                </a:extLst>
              </a:tr>
              <a:tr h="182880">
                <a:tc>
                  <a:txBody>
                    <a:bodyPr/>
                    <a:lstStyle/>
                    <a:p>
                      <a:pPr algn="ctr" fontAlgn="b"/>
                      <a:r>
                        <a:rPr lang="cs-CZ" sz="1600" u="none" strike="noStrike" dirty="0">
                          <a:effectLst/>
                        </a:rPr>
                        <a:t>1</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Facebook</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2895</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18%</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46%</a:t>
                      </a:r>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337364"/>
                  </a:ext>
                </a:extLst>
              </a:tr>
              <a:tr h="182880">
                <a:tc>
                  <a:txBody>
                    <a:bodyPr/>
                    <a:lstStyle/>
                    <a:p>
                      <a:pPr algn="ctr" fontAlgn="b"/>
                      <a:r>
                        <a:rPr lang="cs-CZ" sz="1600" u="none" strike="noStrike">
                          <a:effectLst/>
                        </a:rPr>
                        <a:t>2</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YouTube</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2291</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14%</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14%</a:t>
                      </a:r>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767605"/>
                  </a:ext>
                </a:extLst>
              </a:tr>
              <a:tr h="182880">
                <a:tc>
                  <a:txBody>
                    <a:bodyPr/>
                    <a:lstStyle/>
                    <a:p>
                      <a:pPr algn="ctr" fontAlgn="b"/>
                      <a:r>
                        <a:rPr lang="cs-CZ" sz="1600" u="none" strike="noStrike">
                          <a:effectLst/>
                        </a:rPr>
                        <a:t>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WhatsApp</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2000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12%</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73784756"/>
                  </a:ext>
                </a:extLst>
              </a:tr>
              <a:tr h="182880">
                <a:tc>
                  <a:txBody>
                    <a:bodyPr/>
                    <a:lstStyle/>
                    <a:p>
                      <a:pPr algn="ctr" fontAlgn="b"/>
                      <a:r>
                        <a:rPr lang="cs-CZ" sz="1600" u="none" strike="noStrike">
                          <a:effectLst/>
                        </a:rPr>
                        <a:t>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Instagram</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1393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9%</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4363117"/>
                  </a:ext>
                </a:extLst>
              </a:tr>
              <a:tr h="182880">
                <a:tc>
                  <a:txBody>
                    <a:bodyPr/>
                    <a:lstStyle/>
                    <a:p>
                      <a:pPr algn="ctr" fontAlgn="b"/>
                      <a:r>
                        <a:rPr lang="cs-CZ" sz="1600" u="none" strike="noStrike">
                          <a:effectLst/>
                        </a:rPr>
                        <a:t>5</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Messenger</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1300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8%</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31279236"/>
                  </a:ext>
                </a:extLst>
              </a:tr>
              <a:tr h="182880">
                <a:tc>
                  <a:txBody>
                    <a:bodyPr/>
                    <a:lstStyle/>
                    <a:p>
                      <a:pPr algn="ctr" fontAlgn="b"/>
                      <a:r>
                        <a:rPr lang="cs-CZ" sz="1600" u="none" strike="noStrike">
                          <a:effectLst/>
                        </a:rPr>
                        <a:t>6</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WeChat</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1251</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8%</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11%</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5649978"/>
                  </a:ext>
                </a:extLst>
              </a:tr>
              <a:tr h="182880">
                <a:tc>
                  <a:txBody>
                    <a:bodyPr/>
                    <a:lstStyle/>
                    <a:p>
                      <a:pPr algn="ctr" fontAlgn="b"/>
                      <a:r>
                        <a:rPr lang="cs-CZ" sz="1600" u="none" strike="noStrike">
                          <a:effectLst/>
                        </a:rPr>
                        <a:t>7</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TikTok</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1000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6%</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10%</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74313638"/>
                  </a:ext>
                </a:extLst>
              </a:tr>
              <a:tr h="182880">
                <a:tc>
                  <a:txBody>
                    <a:bodyPr/>
                    <a:lstStyle/>
                    <a:p>
                      <a:pPr algn="ctr" fontAlgn="b"/>
                      <a:r>
                        <a:rPr lang="cs-CZ" sz="1600" u="none" strike="noStrike">
                          <a:effectLst/>
                        </a:rPr>
                        <a:t>8</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Douyin</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600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10357040"/>
                  </a:ext>
                </a:extLst>
              </a:tr>
              <a:tr h="182880">
                <a:tc>
                  <a:txBody>
                    <a:bodyPr/>
                    <a:lstStyle/>
                    <a:p>
                      <a:pPr algn="ctr" fontAlgn="b"/>
                      <a:r>
                        <a:rPr lang="cs-CZ" sz="1600" u="none" strike="noStrike">
                          <a:effectLst/>
                        </a:rPr>
                        <a:t>9</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QQ</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591</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96028434"/>
                  </a:ext>
                </a:extLst>
              </a:tr>
              <a:tr h="182880">
                <a:tc>
                  <a:txBody>
                    <a:bodyPr/>
                    <a:lstStyle/>
                    <a:p>
                      <a:pPr algn="ctr" fontAlgn="b"/>
                      <a:r>
                        <a:rPr lang="cs-CZ" sz="1600" u="none" strike="noStrike">
                          <a:effectLst/>
                        </a:rPr>
                        <a:t>10</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Weibo</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566</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44804578"/>
                  </a:ext>
                </a:extLst>
              </a:tr>
              <a:tr h="182880">
                <a:tc>
                  <a:txBody>
                    <a:bodyPr/>
                    <a:lstStyle/>
                    <a:p>
                      <a:pPr algn="ctr" fontAlgn="b"/>
                      <a:r>
                        <a:rPr lang="cs-CZ" sz="1600" u="none" strike="noStrike">
                          <a:effectLst/>
                        </a:rPr>
                        <a:t>11</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Telegram</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550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37220987"/>
                  </a:ext>
                </a:extLst>
              </a:tr>
              <a:tr h="182880">
                <a:tc>
                  <a:txBody>
                    <a:bodyPr/>
                    <a:lstStyle/>
                    <a:p>
                      <a:pPr algn="ctr" fontAlgn="b"/>
                      <a:r>
                        <a:rPr lang="cs-CZ" sz="1600" u="none" strike="noStrike">
                          <a:effectLst/>
                        </a:rPr>
                        <a:t>12</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Snapchat</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538</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81099220"/>
                  </a:ext>
                </a:extLst>
              </a:tr>
              <a:tr h="182880">
                <a:tc>
                  <a:txBody>
                    <a:bodyPr/>
                    <a:lstStyle/>
                    <a:p>
                      <a:pPr algn="ctr" fontAlgn="b"/>
                      <a:r>
                        <a:rPr lang="cs-CZ" sz="1600" u="none" strike="noStrike">
                          <a:effectLst/>
                        </a:rPr>
                        <a:t>13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Kuaishou</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506</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69904041"/>
                  </a:ext>
                </a:extLst>
              </a:tr>
              <a:tr h="182880">
                <a:tc>
                  <a:txBody>
                    <a:bodyPr/>
                    <a:lstStyle/>
                    <a:p>
                      <a:pPr algn="ctr" fontAlgn="b"/>
                      <a:r>
                        <a:rPr lang="cs-CZ" sz="1600" u="none" strike="noStrike">
                          <a:effectLst/>
                        </a:rPr>
                        <a:t>14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Pinterest</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454</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22815805"/>
                  </a:ext>
                </a:extLst>
              </a:tr>
              <a:tr h="182880">
                <a:tc>
                  <a:txBody>
                    <a:bodyPr/>
                    <a:lstStyle/>
                    <a:p>
                      <a:pPr algn="ctr" fontAlgn="b"/>
                      <a:r>
                        <a:rPr lang="cs-CZ" sz="1600" u="none" strike="noStrike" dirty="0">
                          <a:effectLst/>
                        </a:rPr>
                        <a:t>15</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Twitter</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436</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0698721"/>
                  </a:ext>
                </a:extLst>
              </a:tr>
            </a:tbl>
          </a:graphicData>
        </a:graphic>
      </p:graphicFrame>
      <p:sp>
        <p:nvSpPr>
          <p:cNvPr id="4" name="Rectangle 3">
            <a:extLst>
              <a:ext uri="{FF2B5EF4-FFF2-40B4-BE49-F238E27FC236}">
                <a16:creationId xmlns:a16="http://schemas.microsoft.com/office/drawing/2014/main" id="{21546503-A661-1143-BDB9-1B008C2DF1EE}"/>
              </a:ext>
            </a:extLst>
          </p:cNvPr>
          <p:cNvSpPr/>
          <p:nvPr/>
        </p:nvSpPr>
        <p:spPr>
          <a:xfrm>
            <a:off x="10594934" y="1538545"/>
            <a:ext cx="1828800" cy="4886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TextBox 5">
            <a:extLst>
              <a:ext uri="{FF2B5EF4-FFF2-40B4-BE49-F238E27FC236}">
                <a16:creationId xmlns:a16="http://schemas.microsoft.com/office/drawing/2014/main" id="{DE857D32-00E9-2217-AFFC-4E44D0E8E9F9}"/>
              </a:ext>
            </a:extLst>
          </p:cNvPr>
          <p:cNvSpPr txBox="1"/>
          <p:nvPr/>
        </p:nvSpPr>
        <p:spPr>
          <a:xfrm>
            <a:off x="5877846" y="6215877"/>
            <a:ext cx="6210396" cy="276999"/>
          </a:xfrm>
          <a:prstGeom prst="rect">
            <a:avLst/>
          </a:prstGeom>
          <a:noFill/>
        </p:spPr>
        <p:txBody>
          <a:bodyPr wrap="square">
            <a:spAutoFit/>
          </a:bodyPr>
          <a:lstStyle/>
          <a:p>
            <a:r>
              <a:rPr lang="cs-CZ" sz="1200" dirty="0">
                <a:hlinkClick r:id="rId3"/>
              </a:rPr>
              <a:t>https://www.statista.com/statistics/272014/global-social-networks-ranked-by-number-of-users/</a:t>
            </a:r>
            <a:endParaRPr lang="cs-CZ" sz="1200" dirty="0"/>
          </a:p>
        </p:txBody>
      </p:sp>
      <p:sp>
        <p:nvSpPr>
          <p:cNvPr id="7" name="TextBox 6">
            <a:extLst>
              <a:ext uri="{FF2B5EF4-FFF2-40B4-BE49-F238E27FC236}">
                <a16:creationId xmlns:a16="http://schemas.microsoft.com/office/drawing/2014/main" id="{364C5214-4FBC-21F1-39E8-9A9C33A6099D}"/>
              </a:ext>
            </a:extLst>
          </p:cNvPr>
          <p:cNvSpPr txBox="1"/>
          <p:nvPr/>
        </p:nvSpPr>
        <p:spPr>
          <a:xfrm>
            <a:off x="6783800" y="1315106"/>
            <a:ext cx="5134708" cy="646331"/>
          </a:xfrm>
          <a:prstGeom prst="rect">
            <a:avLst/>
          </a:prstGeom>
          <a:noFill/>
        </p:spPr>
        <p:txBody>
          <a:bodyPr wrap="square" rtlCol="0">
            <a:spAutoFit/>
          </a:bodyPr>
          <a:lstStyle/>
          <a:p>
            <a:r>
              <a:rPr lang="en-US" dirty="0"/>
              <a:t>Most popular social networks worldwide (2022), ranked by number of monthly active users (MAU)</a:t>
            </a:r>
          </a:p>
        </p:txBody>
      </p:sp>
      <p:sp>
        <p:nvSpPr>
          <p:cNvPr id="8" name="TextBox 7">
            <a:extLst>
              <a:ext uri="{FF2B5EF4-FFF2-40B4-BE49-F238E27FC236}">
                <a16:creationId xmlns:a16="http://schemas.microsoft.com/office/drawing/2014/main" id="{1B009A30-3F9C-45D9-9E05-174C4EE10B73}"/>
              </a:ext>
            </a:extLst>
          </p:cNvPr>
          <p:cNvSpPr txBox="1"/>
          <p:nvPr/>
        </p:nvSpPr>
        <p:spPr>
          <a:xfrm>
            <a:off x="2252793" y="3073708"/>
            <a:ext cx="568653" cy="461665"/>
          </a:xfrm>
          <a:prstGeom prst="rect">
            <a:avLst/>
          </a:prstGeom>
          <a:solidFill>
            <a:schemeClr val="bg1"/>
          </a:solidFill>
        </p:spPr>
        <p:txBody>
          <a:bodyPr wrap="square" rtlCol="0">
            <a:spAutoFit/>
          </a:bodyPr>
          <a:lstStyle/>
          <a:p>
            <a:r>
              <a:rPr lang="cs-CZ" sz="2400"/>
              <a:t>?</a:t>
            </a:r>
          </a:p>
        </p:txBody>
      </p:sp>
      <p:sp>
        <p:nvSpPr>
          <p:cNvPr id="9" name="TextBox 8">
            <a:extLst>
              <a:ext uri="{FF2B5EF4-FFF2-40B4-BE49-F238E27FC236}">
                <a16:creationId xmlns:a16="http://schemas.microsoft.com/office/drawing/2014/main" id="{324B6B4F-6267-472E-9D3A-7763768A93DB}"/>
              </a:ext>
            </a:extLst>
          </p:cNvPr>
          <p:cNvSpPr txBox="1"/>
          <p:nvPr/>
        </p:nvSpPr>
        <p:spPr>
          <a:xfrm>
            <a:off x="3610709" y="3073708"/>
            <a:ext cx="281354" cy="461665"/>
          </a:xfrm>
          <a:prstGeom prst="rect">
            <a:avLst/>
          </a:prstGeom>
          <a:solidFill>
            <a:schemeClr val="bg1"/>
          </a:solidFill>
        </p:spPr>
        <p:txBody>
          <a:bodyPr wrap="square" rtlCol="0">
            <a:spAutoFit/>
          </a:bodyPr>
          <a:lstStyle/>
          <a:p>
            <a:endParaRPr lang="cs-CZ" sz="2400"/>
          </a:p>
        </p:txBody>
      </p:sp>
    </p:spTree>
    <p:extLst>
      <p:ext uri="{BB962C8B-B14F-4D97-AF65-F5344CB8AC3E}">
        <p14:creationId xmlns:p14="http://schemas.microsoft.com/office/powerpoint/2010/main" val="2158306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828800" y="1805355"/>
            <a:ext cx="9399180" cy="4687522"/>
          </a:xfrm>
        </p:spPr>
        <p:txBody>
          <a:bodyPr>
            <a:noAutofit/>
          </a:bodyPr>
          <a:lstStyle/>
          <a:p>
            <a:pPr marL="0" indent="0">
              <a:buNone/>
            </a:pPr>
            <a:r>
              <a:rPr lang="en-GB" sz="2400" b="1" dirty="0"/>
              <a:t>Pros and Cons</a:t>
            </a:r>
            <a:endParaRPr lang="en-GB" sz="2400" b="1" baseline="0" dirty="0"/>
          </a:p>
          <a:p>
            <a:pPr marL="171450" indent="-171450"/>
            <a:r>
              <a:rPr lang="en-GB" sz="2400" baseline="0" dirty="0"/>
              <a:t>Advantages</a:t>
            </a:r>
          </a:p>
          <a:p>
            <a:pPr marL="628650" lvl="1" indent="-171450"/>
            <a:r>
              <a:rPr lang="cs-CZ" sz="2000" baseline="0"/>
              <a:t>Describes the entire distribution</a:t>
            </a:r>
            <a:endParaRPr lang="cs-CZ" sz="2000" baseline="0" dirty="0"/>
          </a:p>
          <a:p>
            <a:pPr marL="171450" indent="-171450"/>
            <a:r>
              <a:rPr lang="cs-CZ" sz="2400" baseline="0" dirty="0" err="1"/>
              <a:t>Disadvantages</a:t>
            </a:r>
            <a:endParaRPr lang="cs-CZ" sz="2400" baseline="0" dirty="0"/>
          </a:p>
          <a:p>
            <a:pPr marL="628650" lvl="1" indent="-171450"/>
            <a:r>
              <a:rPr lang="cs-CZ" sz="2000" baseline="0"/>
              <a:t>Less intuitive that CR4</a:t>
            </a:r>
          </a:p>
          <a:p>
            <a:pPr marL="628650" lvl="1" indent="-171450"/>
            <a:r>
              <a:rPr lang="cs-CZ" sz="2000"/>
              <a:t>Requires data on all firms in the market</a:t>
            </a:r>
          </a:p>
          <a:p>
            <a:pPr marL="1085850" lvl="2" indent="-171450"/>
            <a:r>
              <a:rPr lang="cs-CZ" sz="1800">
                <a:sym typeface="Wingdings" panose="05000000000000000000" pitchFamily="2" charset="2"/>
              </a:rPr>
              <a:t> S</a:t>
            </a:r>
            <a:r>
              <a:rPr lang="cs-CZ" sz="1800"/>
              <a:t>ometimes calculated based only on the larger firms</a:t>
            </a:r>
          </a:p>
          <a:p>
            <a:pPr marL="628650" lvl="1" indent="-171450"/>
            <a:r>
              <a:rPr lang="cs-CZ" sz="2000"/>
              <a:t>Very different distributions of market shares can lead to the same HHI</a:t>
            </a:r>
          </a:p>
          <a:p>
            <a:pPr marL="628650" lvl="1" indent="-171450"/>
            <a:endParaRPr lang="cs-CZ" sz="2000"/>
          </a:p>
          <a:p>
            <a:pPr>
              <a:buFont typeface="Wingdings" panose="05000000000000000000" pitchFamily="2" charset="2"/>
              <a:buChar char="è"/>
            </a:pPr>
            <a:r>
              <a:rPr lang="cs-CZ" sz="2400">
                <a:solidFill>
                  <a:schemeClr val="accent1"/>
                </a:solidFill>
                <a:sym typeface="Wingdings" panose="05000000000000000000" pitchFamily="2" charset="2"/>
              </a:rPr>
              <a:t>A distribution is never perfectly described by a single number</a:t>
            </a:r>
          </a:p>
          <a:p>
            <a:pPr lvl="1"/>
            <a:r>
              <a:rPr lang="cs-CZ" sz="2000">
                <a:solidFill>
                  <a:schemeClr val="accent1"/>
                </a:solidFill>
                <a:sym typeface="Wingdings" panose="05000000000000000000" pitchFamily="2" charset="2"/>
              </a:rPr>
              <a:t>Similar issues in literature on measuring income inequality</a:t>
            </a:r>
            <a:endParaRPr lang="cs-CZ" sz="2000">
              <a:solidFill>
                <a:schemeClr val="accent1"/>
              </a:solidFill>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660537" y="140641"/>
            <a:ext cx="10515600" cy="1325563"/>
          </a:xfrm>
        </p:spPr>
        <p:txBody>
          <a:bodyPr/>
          <a:lstStyle/>
          <a:p>
            <a:r>
              <a:rPr lang="en-US" sz="2400" b="1" dirty="0"/>
              <a:t>Measuring market concentration</a:t>
            </a:r>
            <a:r>
              <a:rPr lang="cs-CZ" sz="2400" b="1" dirty="0"/>
              <a:t>: </a:t>
            </a:r>
            <a:br>
              <a:rPr lang="en-GB" sz="2400" b="1" dirty="0"/>
            </a:br>
            <a:r>
              <a:rPr lang="en-GB" sz="4000"/>
              <a:t>Measure </a:t>
            </a:r>
            <a:r>
              <a:rPr lang="cs-CZ" sz="4000"/>
              <a:t>2</a:t>
            </a:r>
            <a:r>
              <a:rPr lang="en-GB" sz="4000"/>
              <a:t>: Hirschman-Herfindahl Index</a:t>
            </a:r>
            <a:endParaRPr lang="cs-CZ" dirty="0"/>
          </a:p>
        </p:txBody>
      </p:sp>
    </p:spTree>
    <p:extLst>
      <p:ext uri="{BB962C8B-B14F-4D97-AF65-F5344CB8AC3E}">
        <p14:creationId xmlns:p14="http://schemas.microsoft.com/office/powerpoint/2010/main" val="2381683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328246" y="1690688"/>
            <a:ext cx="6400800" cy="4802187"/>
          </a:xfrm>
        </p:spPr>
        <p:txBody>
          <a:bodyPr>
            <a:noAutofit/>
          </a:bodyPr>
          <a:lstStyle/>
          <a:p>
            <a:pPr marL="171450" lvl="0" indent="-171450">
              <a:buFont typeface="Arial" panose="020B0604020202020204" pitchFamily="34" charset="0"/>
              <a:buChar char="•"/>
            </a:pPr>
            <a:r>
              <a:rPr lang="cs-CZ" sz="2400" baseline="0" dirty="0" err="1"/>
              <a:t>What</a:t>
            </a:r>
            <a:r>
              <a:rPr lang="cs-CZ" sz="2400" baseline="0" dirty="0"/>
              <a:t> are </a:t>
            </a:r>
            <a:r>
              <a:rPr lang="cs-CZ" sz="2400" baseline="0" dirty="0" err="1"/>
              <a:t>the</a:t>
            </a:r>
            <a:r>
              <a:rPr lang="cs-CZ" sz="2400" baseline="0" dirty="0"/>
              <a:t> </a:t>
            </a:r>
            <a:r>
              <a:rPr lang="cs-CZ" sz="2400" baseline="0" dirty="0" err="1"/>
              <a:t>issues</a:t>
            </a:r>
            <a:r>
              <a:rPr lang="cs-CZ" sz="2400" baseline="0" dirty="0"/>
              <a:t> </a:t>
            </a:r>
            <a:r>
              <a:rPr lang="cs-CZ" sz="2400" baseline="0" dirty="0" err="1"/>
              <a:t>with</a:t>
            </a:r>
            <a:r>
              <a:rPr lang="cs-CZ" sz="2400" baseline="0" dirty="0"/>
              <a:t> these market </a:t>
            </a:r>
            <a:r>
              <a:rPr lang="cs-CZ" sz="2400" baseline="0" dirty="0" err="1"/>
              <a:t>shares</a:t>
            </a:r>
            <a:r>
              <a:rPr lang="cs-CZ" sz="2400" baseline="0" dirty="0"/>
              <a:t>?</a:t>
            </a:r>
            <a:endParaRPr lang="en-GB" sz="2400" baseline="0" dirty="0"/>
          </a:p>
          <a:p>
            <a:pPr marL="914400" lvl="1" indent="-457200">
              <a:buFont typeface="+mj-lt"/>
              <a:buAutoNum type="arabicPeriod"/>
            </a:pPr>
            <a:r>
              <a:rPr lang="cs-CZ" sz="1800" baseline="0" dirty="0" err="1"/>
              <a:t>Is</a:t>
            </a:r>
            <a:r>
              <a:rPr lang="cs-CZ" sz="1800" baseline="0" dirty="0"/>
              <a:t> YouTube in </a:t>
            </a:r>
            <a:r>
              <a:rPr lang="cs-CZ" sz="1800" baseline="0" dirty="0" err="1"/>
              <a:t>the</a:t>
            </a:r>
            <a:r>
              <a:rPr lang="cs-CZ" sz="1800" baseline="0" dirty="0"/>
              <a:t> </a:t>
            </a:r>
            <a:r>
              <a:rPr lang="cs-CZ" sz="1800" baseline="0" dirty="0" err="1"/>
              <a:t>same</a:t>
            </a:r>
            <a:r>
              <a:rPr lang="cs-CZ" sz="1800" baseline="0" dirty="0"/>
              <a:t> market as </a:t>
            </a:r>
            <a:r>
              <a:rPr lang="cs-CZ" sz="1800" baseline="0" dirty="0" err="1"/>
              <a:t>Whatsapp</a:t>
            </a:r>
            <a:r>
              <a:rPr lang="cs-CZ" sz="1800" baseline="0" dirty="0"/>
              <a:t>?</a:t>
            </a:r>
          </a:p>
          <a:p>
            <a:pPr marL="914400" lvl="1" indent="-457200">
              <a:buFont typeface="+mj-lt"/>
              <a:buAutoNum type="arabicPeriod"/>
            </a:pPr>
            <a:r>
              <a:rPr lang="en-GB" sz="1800" baseline="0" dirty="0"/>
              <a:t>Is global the relevant market? Some of the networks are regional. Should</a:t>
            </a:r>
            <a:r>
              <a:rPr lang="cs-CZ" sz="1800" baseline="0" dirty="0"/>
              <a:t> </a:t>
            </a:r>
            <a:r>
              <a:rPr lang="cs-CZ" sz="1800" baseline="0" dirty="0" err="1"/>
              <a:t>the</a:t>
            </a:r>
            <a:r>
              <a:rPr lang="cs-CZ" sz="1800" baseline="0" dirty="0"/>
              <a:t> </a:t>
            </a:r>
            <a:r>
              <a:rPr lang="cs-CZ" sz="1800" baseline="0" dirty="0" err="1"/>
              <a:t>shares</a:t>
            </a:r>
            <a:r>
              <a:rPr lang="cs-CZ" sz="1800" baseline="0" dirty="0"/>
              <a:t> </a:t>
            </a:r>
            <a:r>
              <a:rPr lang="cs-CZ" sz="1800" baseline="0" dirty="0" err="1"/>
              <a:t>be</a:t>
            </a:r>
            <a:r>
              <a:rPr lang="cs-CZ" sz="1800" baseline="0" dirty="0"/>
              <a:t> </a:t>
            </a:r>
            <a:r>
              <a:rPr lang="cs-CZ" sz="1800" baseline="0" dirty="0" err="1"/>
              <a:t>calculated</a:t>
            </a:r>
            <a:r>
              <a:rPr lang="cs-CZ" sz="1800" baseline="0" dirty="0"/>
              <a:t> </a:t>
            </a:r>
            <a:r>
              <a:rPr lang="cs-CZ" sz="1800" baseline="0" dirty="0" err="1"/>
              <a:t>within</a:t>
            </a:r>
            <a:r>
              <a:rPr lang="cs-CZ" sz="1800" baseline="0" dirty="0"/>
              <a:t> </a:t>
            </a:r>
            <a:r>
              <a:rPr lang="cs-CZ" sz="1800" baseline="0" dirty="0" err="1"/>
              <a:t>Europe</a:t>
            </a:r>
            <a:r>
              <a:rPr lang="cs-CZ" sz="1800" baseline="0" dirty="0"/>
              <a:t>? Or </a:t>
            </a:r>
            <a:r>
              <a:rPr lang="cs-CZ" sz="1800" baseline="0" dirty="0" err="1"/>
              <a:t>nationally</a:t>
            </a:r>
            <a:r>
              <a:rPr lang="cs-CZ" sz="1800" baseline="0" dirty="0"/>
              <a:t>?</a:t>
            </a:r>
            <a:r>
              <a:rPr lang="en-GB" sz="1800" baseline="0" dirty="0"/>
              <a:t> </a:t>
            </a:r>
          </a:p>
          <a:p>
            <a:pPr marL="914400" lvl="1" indent="-457200">
              <a:buFont typeface="+mj-lt"/>
              <a:buAutoNum type="arabicPeriod"/>
            </a:pPr>
            <a:r>
              <a:rPr lang="cs-CZ" sz="1800" baseline="0" dirty="0" err="1"/>
              <a:t>Is</a:t>
            </a:r>
            <a:r>
              <a:rPr lang="cs-CZ" sz="1800" baseline="0" dirty="0"/>
              <a:t> </a:t>
            </a:r>
            <a:r>
              <a:rPr lang="cs-CZ" sz="1800" baseline="0" dirty="0" err="1"/>
              <a:t>number</a:t>
            </a:r>
            <a:r>
              <a:rPr lang="cs-CZ" sz="1800" baseline="0" dirty="0"/>
              <a:t> </a:t>
            </a:r>
            <a:r>
              <a:rPr lang="cs-CZ" sz="1800" baseline="0" dirty="0" err="1"/>
              <a:t>of</a:t>
            </a:r>
            <a:r>
              <a:rPr lang="cs-CZ" sz="1800" baseline="0" dirty="0"/>
              <a:t> </a:t>
            </a:r>
            <a:r>
              <a:rPr lang="cs-CZ" sz="1800" baseline="0" dirty="0" err="1"/>
              <a:t>active</a:t>
            </a:r>
            <a:r>
              <a:rPr lang="cs-CZ" sz="1800" baseline="0" dirty="0"/>
              <a:t> </a:t>
            </a:r>
            <a:r>
              <a:rPr lang="cs-CZ" sz="1800" baseline="0" dirty="0" err="1"/>
              <a:t>users</a:t>
            </a:r>
            <a:r>
              <a:rPr lang="cs-CZ" sz="1800" baseline="0" dirty="0"/>
              <a:t> a </a:t>
            </a:r>
            <a:r>
              <a:rPr lang="cs-CZ" sz="1800" baseline="0" dirty="0" err="1"/>
              <a:t>relevant</a:t>
            </a:r>
            <a:r>
              <a:rPr lang="cs-CZ" sz="1800" baseline="0" dirty="0"/>
              <a:t> </a:t>
            </a:r>
            <a:r>
              <a:rPr lang="cs-CZ" sz="1800" baseline="0" dirty="0" err="1"/>
              <a:t>measure</a:t>
            </a:r>
            <a:r>
              <a:rPr lang="cs-CZ" sz="1800" baseline="0" dirty="0"/>
              <a:t>?</a:t>
            </a:r>
          </a:p>
          <a:p>
            <a:pPr lvl="2"/>
            <a:r>
              <a:rPr lang="cs-CZ" sz="1600" baseline="0" dirty="0"/>
              <a:t>In most </a:t>
            </a:r>
            <a:r>
              <a:rPr lang="cs-CZ" sz="1600" baseline="0" dirty="0" err="1"/>
              <a:t>contexts</a:t>
            </a:r>
            <a:r>
              <a:rPr lang="cs-CZ" sz="1600" baseline="0" dirty="0"/>
              <a:t>, </a:t>
            </a:r>
            <a:r>
              <a:rPr lang="cs-CZ" sz="1600" baseline="0" dirty="0" err="1"/>
              <a:t>revenues</a:t>
            </a:r>
            <a:r>
              <a:rPr lang="cs-CZ" sz="1600" baseline="0" dirty="0"/>
              <a:t> are </a:t>
            </a:r>
            <a:r>
              <a:rPr lang="cs-CZ" sz="1600" baseline="0" dirty="0" err="1"/>
              <a:t>the</a:t>
            </a:r>
            <a:r>
              <a:rPr lang="cs-CZ" sz="1600" baseline="0" dirty="0"/>
              <a:t> </a:t>
            </a:r>
            <a:r>
              <a:rPr lang="cs-CZ" sz="1600" baseline="0" dirty="0" err="1"/>
              <a:t>preferred</a:t>
            </a:r>
            <a:r>
              <a:rPr lang="cs-CZ" sz="1600" baseline="0" dirty="0"/>
              <a:t> </a:t>
            </a:r>
            <a:r>
              <a:rPr lang="cs-CZ" sz="1600" baseline="0" dirty="0" err="1"/>
              <a:t>measure</a:t>
            </a:r>
            <a:r>
              <a:rPr lang="cs-CZ" sz="1600" baseline="0" dirty="0"/>
              <a:t> </a:t>
            </a:r>
            <a:r>
              <a:rPr lang="cs-CZ" sz="1600" baseline="0" dirty="0" err="1"/>
              <a:t>of</a:t>
            </a:r>
            <a:r>
              <a:rPr lang="cs-CZ" sz="1600" baseline="0" dirty="0"/>
              <a:t> market </a:t>
            </a:r>
            <a:r>
              <a:rPr lang="cs-CZ" sz="1600" baseline="0" dirty="0" err="1"/>
              <a:t>share</a:t>
            </a:r>
            <a:endParaRPr lang="cs-CZ" sz="1600" baseline="0" dirty="0"/>
          </a:p>
          <a:p>
            <a:pPr lvl="2"/>
            <a:r>
              <a:rPr lang="cs-CZ" sz="1600" baseline="0" dirty="0"/>
              <a:t>But </a:t>
            </a:r>
            <a:r>
              <a:rPr lang="cs-CZ" sz="1600" baseline="0" dirty="0" err="1"/>
              <a:t>when</a:t>
            </a:r>
            <a:r>
              <a:rPr lang="cs-CZ" sz="1600" baseline="0" dirty="0"/>
              <a:t> network </a:t>
            </a:r>
            <a:r>
              <a:rPr lang="cs-CZ" sz="1600" baseline="0" dirty="0" err="1"/>
              <a:t>effects</a:t>
            </a:r>
            <a:r>
              <a:rPr lang="cs-CZ" sz="1600" baseline="0" dirty="0"/>
              <a:t> </a:t>
            </a:r>
            <a:r>
              <a:rPr lang="cs-CZ" sz="1600" baseline="0" dirty="0" err="1"/>
              <a:t>important</a:t>
            </a:r>
            <a:r>
              <a:rPr lang="cs-CZ" sz="1600" baseline="0" dirty="0"/>
              <a:t>, </a:t>
            </a:r>
            <a:r>
              <a:rPr lang="cs-CZ" sz="1600" baseline="0" dirty="0" err="1"/>
              <a:t>number</a:t>
            </a:r>
            <a:r>
              <a:rPr lang="cs-CZ" sz="1600" baseline="0" dirty="0"/>
              <a:t> </a:t>
            </a:r>
            <a:r>
              <a:rPr lang="cs-CZ" sz="1600" baseline="0" dirty="0" err="1"/>
              <a:t>of</a:t>
            </a:r>
            <a:r>
              <a:rPr lang="cs-CZ" sz="1600" baseline="0" dirty="0"/>
              <a:t> </a:t>
            </a:r>
            <a:r>
              <a:rPr lang="cs-CZ" sz="1600" baseline="0" dirty="0" err="1"/>
              <a:t>users</a:t>
            </a:r>
            <a:r>
              <a:rPr lang="cs-CZ" sz="1600" baseline="0" dirty="0"/>
              <a:t> </a:t>
            </a:r>
            <a:r>
              <a:rPr lang="cs-CZ" sz="1600" baseline="0" dirty="0" err="1"/>
              <a:t>is</a:t>
            </a:r>
            <a:r>
              <a:rPr lang="cs-CZ" sz="1600" baseline="0" dirty="0"/>
              <a:t> very </a:t>
            </a:r>
            <a:r>
              <a:rPr lang="cs-CZ" sz="1600" baseline="0" dirty="0" err="1"/>
              <a:t>relevant</a:t>
            </a:r>
            <a:r>
              <a:rPr lang="cs-CZ" sz="1600" baseline="0" dirty="0"/>
              <a:t> (Facebook </a:t>
            </a:r>
            <a:r>
              <a:rPr lang="cs-CZ" sz="1600" baseline="0" dirty="0" err="1"/>
              <a:t>paid</a:t>
            </a:r>
            <a:r>
              <a:rPr lang="cs-CZ" sz="1600" baseline="0" dirty="0"/>
              <a:t> $19B </a:t>
            </a:r>
            <a:r>
              <a:rPr lang="cs-CZ" sz="1600" baseline="0" dirty="0" err="1"/>
              <a:t>for</a:t>
            </a:r>
            <a:r>
              <a:rPr lang="cs-CZ" sz="1600" baseline="0" dirty="0"/>
              <a:t> WhatsApp </a:t>
            </a:r>
            <a:r>
              <a:rPr lang="cs-CZ" sz="1600" baseline="0" dirty="0" err="1"/>
              <a:t>when</a:t>
            </a:r>
            <a:r>
              <a:rPr lang="cs-CZ" sz="1600" baseline="0" dirty="0"/>
              <a:t> </a:t>
            </a:r>
            <a:r>
              <a:rPr lang="cs-CZ" sz="1600" baseline="0" dirty="0" err="1"/>
              <a:t>it</a:t>
            </a:r>
            <a:r>
              <a:rPr lang="cs-CZ" sz="1600" baseline="0" dirty="0"/>
              <a:t> had $10M </a:t>
            </a:r>
            <a:r>
              <a:rPr lang="cs-CZ" sz="1600" baseline="0" dirty="0" err="1"/>
              <a:t>of</a:t>
            </a:r>
            <a:r>
              <a:rPr lang="cs-CZ" sz="1600" baseline="0" dirty="0"/>
              <a:t> </a:t>
            </a:r>
            <a:r>
              <a:rPr lang="cs-CZ" sz="1600" baseline="0" dirty="0" err="1"/>
              <a:t>revenues</a:t>
            </a:r>
            <a:r>
              <a:rPr lang="cs-CZ" sz="1600" baseline="0" dirty="0"/>
              <a:t> and 55 </a:t>
            </a:r>
            <a:r>
              <a:rPr lang="cs-CZ" sz="1600" baseline="0" dirty="0" err="1"/>
              <a:t>employees</a:t>
            </a:r>
            <a:r>
              <a:rPr lang="cs-CZ" sz="1600" baseline="0" dirty="0"/>
              <a:t>)</a:t>
            </a:r>
          </a:p>
          <a:p>
            <a:pPr lvl="2"/>
            <a:r>
              <a:rPr lang="cs-CZ" sz="1600" baseline="0" dirty="0"/>
              <a:t>New rule in Germany: </a:t>
            </a:r>
            <a:r>
              <a:rPr lang="cs-CZ" sz="1600" baseline="0" dirty="0" err="1"/>
              <a:t>pre-merger</a:t>
            </a:r>
            <a:r>
              <a:rPr lang="cs-CZ" sz="1600" baseline="0" dirty="0"/>
              <a:t> </a:t>
            </a:r>
            <a:r>
              <a:rPr lang="cs-CZ" sz="1600" baseline="0" dirty="0" err="1"/>
              <a:t>notification</a:t>
            </a:r>
            <a:r>
              <a:rPr lang="cs-CZ" sz="1600" baseline="0" dirty="0"/>
              <a:t> </a:t>
            </a:r>
            <a:r>
              <a:rPr lang="cs-CZ" sz="1600" baseline="0" dirty="0" err="1"/>
              <a:t>thresholds</a:t>
            </a:r>
            <a:r>
              <a:rPr lang="cs-CZ" sz="1600" baseline="0" dirty="0"/>
              <a:t> </a:t>
            </a:r>
            <a:r>
              <a:rPr lang="cs-CZ" sz="1600" baseline="0" dirty="0" err="1"/>
              <a:t>taking</a:t>
            </a:r>
            <a:r>
              <a:rPr lang="cs-CZ" sz="1600" baseline="0" dirty="0"/>
              <a:t> </a:t>
            </a:r>
            <a:r>
              <a:rPr lang="cs-CZ" sz="1600" baseline="0" dirty="0" err="1"/>
              <a:t>into</a:t>
            </a:r>
            <a:r>
              <a:rPr lang="cs-CZ" sz="1600" baseline="0" dirty="0"/>
              <a:t> </a:t>
            </a:r>
            <a:r>
              <a:rPr lang="cs-CZ" sz="1600" baseline="0" dirty="0" err="1"/>
              <a:t>account</a:t>
            </a:r>
            <a:r>
              <a:rPr lang="cs-CZ" sz="1600" baseline="0" dirty="0"/>
              <a:t> </a:t>
            </a:r>
            <a:r>
              <a:rPr lang="cs-CZ" sz="1600" baseline="0" dirty="0" err="1"/>
              <a:t>transaction</a:t>
            </a:r>
            <a:r>
              <a:rPr lang="cs-CZ" sz="1600" baseline="0" dirty="0"/>
              <a:t> </a:t>
            </a:r>
            <a:r>
              <a:rPr lang="cs-CZ" sz="1600" baseline="0" dirty="0" err="1"/>
              <a:t>value</a:t>
            </a:r>
            <a:endParaRPr lang="cs-CZ" sz="1600" baseline="0" dirty="0"/>
          </a:p>
          <a:p>
            <a:pPr marL="914400" lvl="1" indent="-457200">
              <a:buFont typeface="+mj-lt"/>
              <a:buAutoNum type="arabicPeriod"/>
            </a:pPr>
            <a:r>
              <a:rPr lang="cs-CZ" sz="1800" baseline="0" dirty="0" err="1"/>
              <a:t>The</a:t>
            </a:r>
            <a:r>
              <a:rPr lang="cs-CZ" sz="1800" baseline="0" dirty="0"/>
              <a:t> </a:t>
            </a:r>
            <a:r>
              <a:rPr lang="en-GB" sz="1800" baseline="0" dirty="0"/>
              <a:t>market shares do</a:t>
            </a:r>
            <a:r>
              <a:rPr lang="cs-CZ" sz="1800" baseline="0" dirty="0"/>
              <a:t> not </a:t>
            </a:r>
            <a:r>
              <a:rPr lang="cs-CZ" sz="1800" baseline="0" dirty="0" err="1"/>
              <a:t>take</a:t>
            </a:r>
            <a:r>
              <a:rPr lang="cs-CZ" sz="1800" baseline="0" dirty="0"/>
              <a:t> </a:t>
            </a:r>
            <a:r>
              <a:rPr lang="cs-CZ" sz="1800" baseline="0" dirty="0" err="1"/>
              <a:t>into</a:t>
            </a:r>
            <a:r>
              <a:rPr lang="cs-CZ" sz="1800" baseline="0" dirty="0"/>
              <a:t> </a:t>
            </a:r>
            <a:r>
              <a:rPr lang="cs-CZ" sz="1800" baseline="0" dirty="0" err="1"/>
              <a:t>account</a:t>
            </a:r>
            <a:r>
              <a:rPr lang="cs-CZ" sz="1800" baseline="0" dirty="0"/>
              <a:t> </a:t>
            </a:r>
            <a:r>
              <a:rPr lang="cs-CZ" sz="1800" baseline="0" dirty="0" err="1"/>
              <a:t>ownership</a:t>
            </a:r>
            <a:r>
              <a:rPr lang="cs-CZ" sz="1800" baseline="0" dirty="0"/>
              <a:t> (4 out </a:t>
            </a:r>
            <a:r>
              <a:rPr lang="cs-CZ" sz="1800" baseline="0" dirty="0" err="1"/>
              <a:t>of</a:t>
            </a:r>
            <a:r>
              <a:rPr lang="cs-CZ" sz="1800" baseline="0" dirty="0"/>
              <a:t> top 5 part </a:t>
            </a:r>
            <a:r>
              <a:rPr lang="cs-CZ" sz="1800" baseline="0" dirty="0" err="1"/>
              <a:t>of</a:t>
            </a:r>
            <a:r>
              <a:rPr lang="cs-CZ" sz="1800" baseline="0" dirty="0"/>
              <a:t> Meta!!)</a:t>
            </a:r>
          </a:p>
          <a:p>
            <a:pPr lvl="2"/>
            <a:r>
              <a:rPr lang="cs-CZ" sz="1600" b="1" baseline="0" err="1"/>
              <a:t>Taking</a:t>
            </a:r>
            <a:r>
              <a:rPr lang="cs-CZ" sz="1600" b="1" baseline="0"/>
              <a:t> ownership </a:t>
            </a:r>
            <a:r>
              <a:rPr lang="cs-CZ" sz="1600" b="1" baseline="0" err="1"/>
              <a:t>into</a:t>
            </a:r>
            <a:r>
              <a:rPr lang="cs-CZ" sz="1600" b="1" baseline="0"/>
              <a:t> account </a:t>
            </a:r>
            <a:r>
              <a:rPr lang="cs-CZ" sz="1600" b="1" baseline="0" dirty="0" err="1"/>
              <a:t>increases</a:t>
            </a:r>
            <a:r>
              <a:rPr lang="cs-CZ" sz="1600" b="1" baseline="0" dirty="0"/>
              <a:t> CR4 to 81% and HHI </a:t>
            </a:r>
            <a:r>
              <a:rPr lang="cs-CZ" sz="1600" b="1" baseline="0"/>
              <a:t>to 0.26!!</a:t>
            </a:r>
            <a:endParaRPr lang="cs-CZ" sz="2000" b="1" baseline="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sz="2400" b="1" dirty="0"/>
              <a:t>Measuring market concentration</a:t>
            </a:r>
            <a:r>
              <a:rPr lang="cs-CZ" sz="2400" b="1" dirty="0"/>
              <a:t>: </a:t>
            </a:r>
            <a:br>
              <a:rPr lang="en-GB" sz="2400" b="1" dirty="0"/>
            </a:br>
            <a:r>
              <a:rPr lang="en-GB" sz="4000" dirty="0"/>
              <a:t>What is a market?</a:t>
            </a:r>
            <a:endParaRPr lang="cs-CZ" dirty="0"/>
          </a:p>
        </p:txBody>
      </p:sp>
      <p:graphicFrame>
        <p:nvGraphicFramePr>
          <p:cNvPr id="2" name="Table 1">
            <a:extLst>
              <a:ext uri="{FF2B5EF4-FFF2-40B4-BE49-F238E27FC236}">
                <a16:creationId xmlns:a16="http://schemas.microsoft.com/office/drawing/2014/main" id="{7AB93BCF-4A67-1CA4-BE11-1C358DEE9CCE}"/>
              </a:ext>
            </a:extLst>
          </p:cNvPr>
          <p:cNvGraphicFramePr>
            <a:graphicFrameLocks noGrp="1"/>
          </p:cNvGraphicFramePr>
          <p:nvPr>
            <p:extLst>
              <p:ext uri="{D42A27DB-BD31-4B8C-83A1-F6EECF244321}">
                <p14:modId xmlns:p14="http://schemas.microsoft.com/office/powerpoint/2010/main" val="3452468530"/>
              </p:ext>
            </p:extLst>
          </p:nvPr>
        </p:nvGraphicFramePr>
        <p:xfrm>
          <a:off x="6864117" y="1396642"/>
          <a:ext cx="3960000" cy="4023360"/>
        </p:xfrm>
        <a:graphic>
          <a:graphicData uri="http://schemas.openxmlformats.org/drawingml/2006/table">
            <a:tbl>
              <a:tblPr>
                <a:tableStyleId>{5C22544A-7EE6-4342-B048-85BDC9FD1C3A}</a:tableStyleId>
              </a:tblPr>
              <a:tblGrid>
                <a:gridCol w="468000">
                  <a:extLst>
                    <a:ext uri="{9D8B030D-6E8A-4147-A177-3AD203B41FA5}">
                      <a16:colId xmlns:a16="http://schemas.microsoft.com/office/drawing/2014/main" val="522062278"/>
                    </a:ext>
                  </a:extLst>
                </a:gridCol>
                <a:gridCol w="1332000">
                  <a:extLst>
                    <a:ext uri="{9D8B030D-6E8A-4147-A177-3AD203B41FA5}">
                      <a16:colId xmlns:a16="http://schemas.microsoft.com/office/drawing/2014/main" val="2568367719"/>
                    </a:ext>
                  </a:extLst>
                </a:gridCol>
                <a:gridCol w="720000">
                  <a:extLst>
                    <a:ext uri="{9D8B030D-6E8A-4147-A177-3AD203B41FA5}">
                      <a16:colId xmlns:a16="http://schemas.microsoft.com/office/drawing/2014/main" val="1262927519"/>
                    </a:ext>
                  </a:extLst>
                </a:gridCol>
                <a:gridCol w="720000">
                  <a:extLst>
                    <a:ext uri="{9D8B030D-6E8A-4147-A177-3AD203B41FA5}">
                      <a16:colId xmlns:a16="http://schemas.microsoft.com/office/drawing/2014/main" val="529820682"/>
                    </a:ext>
                  </a:extLst>
                </a:gridCol>
                <a:gridCol w="720000">
                  <a:extLst>
                    <a:ext uri="{9D8B030D-6E8A-4147-A177-3AD203B41FA5}">
                      <a16:colId xmlns:a16="http://schemas.microsoft.com/office/drawing/2014/main" val="3946695861"/>
                    </a:ext>
                  </a:extLst>
                </a:gridCol>
              </a:tblGrid>
              <a:tr h="182880">
                <a:tc>
                  <a:txBody>
                    <a:bodyPr/>
                    <a:lstStyle/>
                    <a:p>
                      <a:pPr algn="ctr" fontAlgn="ctr"/>
                      <a:r>
                        <a:rPr lang="cs-CZ" sz="1600" b="1" u="none" strike="noStrike" dirty="0">
                          <a:effectLst/>
                        </a:rPr>
                        <a:t>Rank</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cs-CZ" sz="1600" b="1" u="none" strike="noStrike" dirty="0" err="1">
                          <a:effectLst/>
                        </a:rPr>
                        <a:t>Social</a:t>
                      </a:r>
                      <a:r>
                        <a:rPr lang="cs-CZ" sz="1600" b="1" u="none" strike="noStrike" dirty="0">
                          <a:effectLst/>
                        </a:rPr>
                        <a:t> network</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cs-CZ" sz="1600" b="1" u="none" strike="noStrike" dirty="0">
                          <a:effectLst/>
                        </a:rPr>
                        <a:t>MAU</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ctr"/>
                      <a:r>
                        <a:rPr lang="cs-CZ" sz="1600" b="1" u="none" strike="noStrike" dirty="0" err="1">
                          <a:effectLst/>
                        </a:rPr>
                        <a:t>Share</a:t>
                      </a:r>
                      <a:endParaRPr lang="cs-CZ" sz="1600" b="1"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b="1" u="none" strike="noStrike" dirty="0">
                          <a:effectLst/>
                        </a:rPr>
                        <a:t>Group</a:t>
                      </a:r>
                      <a:endParaRPr lang="cs-CZ" sz="1600" b="1"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38868278"/>
                  </a:ext>
                </a:extLst>
              </a:tr>
              <a:tr h="182880">
                <a:tc>
                  <a:txBody>
                    <a:bodyPr/>
                    <a:lstStyle/>
                    <a:p>
                      <a:pPr algn="ctr" fontAlgn="b"/>
                      <a:r>
                        <a:rPr lang="cs-CZ" sz="1600" u="none" strike="noStrike" dirty="0">
                          <a:effectLst/>
                        </a:rPr>
                        <a:t>1</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Facebook</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2895</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18%</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46%</a:t>
                      </a:r>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99337364"/>
                  </a:ext>
                </a:extLst>
              </a:tr>
              <a:tr h="182880">
                <a:tc>
                  <a:txBody>
                    <a:bodyPr/>
                    <a:lstStyle/>
                    <a:p>
                      <a:pPr algn="ctr" fontAlgn="b"/>
                      <a:r>
                        <a:rPr lang="cs-CZ" sz="1600" u="none" strike="noStrike">
                          <a:effectLst/>
                        </a:rPr>
                        <a:t>2</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YouTube</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2291</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14%</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14%</a:t>
                      </a:r>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2767605"/>
                  </a:ext>
                </a:extLst>
              </a:tr>
              <a:tr h="182880">
                <a:tc>
                  <a:txBody>
                    <a:bodyPr/>
                    <a:lstStyle/>
                    <a:p>
                      <a:pPr algn="ctr" fontAlgn="b"/>
                      <a:r>
                        <a:rPr lang="cs-CZ" sz="1600" u="none" strike="noStrike">
                          <a:effectLst/>
                        </a:rPr>
                        <a:t>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WhatsApp</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2000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12%</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873784756"/>
                  </a:ext>
                </a:extLst>
              </a:tr>
              <a:tr h="182880">
                <a:tc>
                  <a:txBody>
                    <a:bodyPr/>
                    <a:lstStyle/>
                    <a:p>
                      <a:pPr algn="ctr" fontAlgn="b"/>
                      <a:r>
                        <a:rPr lang="cs-CZ" sz="1600" u="none" strike="noStrike">
                          <a:effectLst/>
                        </a:rPr>
                        <a:t>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Instagram</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1393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9%</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4363117"/>
                  </a:ext>
                </a:extLst>
              </a:tr>
              <a:tr h="182880">
                <a:tc>
                  <a:txBody>
                    <a:bodyPr/>
                    <a:lstStyle/>
                    <a:p>
                      <a:pPr algn="ctr" fontAlgn="b"/>
                      <a:r>
                        <a:rPr lang="cs-CZ" sz="1600" u="none" strike="noStrike">
                          <a:effectLst/>
                        </a:rPr>
                        <a:t>5</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Messenger</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1300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8%</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631279236"/>
                  </a:ext>
                </a:extLst>
              </a:tr>
              <a:tr h="182880">
                <a:tc>
                  <a:txBody>
                    <a:bodyPr/>
                    <a:lstStyle/>
                    <a:p>
                      <a:pPr algn="ctr" fontAlgn="b"/>
                      <a:r>
                        <a:rPr lang="cs-CZ" sz="1600" u="none" strike="noStrike">
                          <a:effectLst/>
                        </a:rPr>
                        <a:t>6</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WeChat</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1251</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8%</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11%</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5649978"/>
                  </a:ext>
                </a:extLst>
              </a:tr>
              <a:tr h="182880">
                <a:tc>
                  <a:txBody>
                    <a:bodyPr/>
                    <a:lstStyle/>
                    <a:p>
                      <a:pPr algn="ctr" fontAlgn="b"/>
                      <a:r>
                        <a:rPr lang="cs-CZ" sz="1600" u="none" strike="noStrike">
                          <a:effectLst/>
                        </a:rPr>
                        <a:t>7</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TikTok</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1000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6%</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10%</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174313638"/>
                  </a:ext>
                </a:extLst>
              </a:tr>
              <a:tr h="182880">
                <a:tc>
                  <a:txBody>
                    <a:bodyPr/>
                    <a:lstStyle/>
                    <a:p>
                      <a:pPr algn="ctr" fontAlgn="b"/>
                      <a:r>
                        <a:rPr lang="cs-CZ" sz="1600" u="none" strike="noStrike">
                          <a:effectLst/>
                        </a:rPr>
                        <a:t>8</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Douyin</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600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910357040"/>
                  </a:ext>
                </a:extLst>
              </a:tr>
              <a:tr h="182880">
                <a:tc>
                  <a:txBody>
                    <a:bodyPr/>
                    <a:lstStyle/>
                    <a:p>
                      <a:pPr algn="ctr" fontAlgn="b"/>
                      <a:r>
                        <a:rPr lang="cs-CZ" sz="1600" u="none" strike="noStrike">
                          <a:effectLst/>
                        </a:rPr>
                        <a:t>9</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QQ</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591</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596028434"/>
                  </a:ext>
                </a:extLst>
              </a:tr>
              <a:tr h="182880">
                <a:tc>
                  <a:txBody>
                    <a:bodyPr/>
                    <a:lstStyle/>
                    <a:p>
                      <a:pPr algn="ctr" fontAlgn="b"/>
                      <a:r>
                        <a:rPr lang="cs-CZ" sz="1600" u="none" strike="noStrike">
                          <a:effectLst/>
                        </a:rPr>
                        <a:t>10</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Weibo</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566</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044804578"/>
                  </a:ext>
                </a:extLst>
              </a:tr>
              <a:tr h="182880">
                <a:tc>
                  <a:txBody>
                    <a:bodyPr/>
                    <a:lstStyle/>
                    <a:p>
                      <a:pPr algn="ctr" fontAlgn="b"/>
                      <a:r>
                        <a:rPr lang="cs-CZ" sz="1600" u="none" strike="noStrike">
                          <a:effectLst/>
                        </a:rPr>
                        <a:t>11</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Telegram</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550</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37220987"/>
                  </a:ext>
                </a:extLst>
              </a:tr>
              <a:tr h="182880">
                <a:tc>
                  <a:txBody>
                    <a:bodyPr/>
                    <a:lstStyle/>
                    <a:p>
                      <a:pPr algn="ctr" fontAlgn="b"/>
                      <a:r>
                        <a:rPr lang="cs-CZ" sz="1600" u="none" strike="noStrike">
                          <a:effectLst/>
                        </a:rPr>
                        <a:t>12</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Snapchat</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538</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1881099220"/>
                  </a:ext>
                </a:extLst>
              </a:tr>
              <a:tr h="182880">
                <a:tc>
                  <a:txBody>
                    <a:bodyPr/>
                    <a:lstStyle/>
                    <a:p>
                      <a:pPr algn="ctr" fontAlgn="b"/>
                      <a:r>
                        <a:rPr lang="cs-CZ" sz="1600" u="none" strike="noStrike">
                          <a:effectLst/>
                        </a:rPr>
                        <a:t>13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Kuaishou</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506</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569904041"/>
                  </a:ext>
                </a:extLst>
              </a:tr>
              <a:tr h="182880">
                <a:tc>
                  <a:txBody>
                    <a:bodyPr/>
                    <a:lstStyle/>
                    <a:p>
                      <a:pPr algn="ctr" fontAlgn="b"/>
                      <a:r>
                        <a:rPr lang="cs-CZ" sz="1600" u="none" strike="noStrike">
                          <a:effectLst/>
                        </a:rPr>
                        <a:t>14</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Pinterest</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454</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a:effectLst/>
                        </a:rPr>
                        <a:t>3%</a:t>
                      </a:r>
                      <a:endParaRPr lang="cs-CZ" sz="1600" b="0" i="0" u="none" strike="noStrike">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3422815805"/>
                  </a:ext>
                </a:extLst>
              </a:tr>
              <a:tr h="182880">
                <a:tc>
                  <a:txBody>
                    <a:bodyPr/>
                    <a:lstStyle/>
                    <a:p>
                      <a:pPr algn="ctr" fontAlgn="b"/>
                      <a:r>
                        <a:rPr lang="cs-CZ" sz="1600" u="none" strike="noStrike" dirty="0">
                          <a:effectLst/>
                        </a:rPr>
                        <a:t>15</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err="1">
                          <a:effectLst/>
                        </a:rPr>
                        <a:t>Twitter</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436</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tc>
                  <a:txBody>
                    <a:bodyPr/>
                    <a:lstStyle/>
                    <a:p>
                      <a:pPr algn="ctr" fontAlgn="b"/>
                      <a:r>
                        <a:rPr lang="cs-CZ" sz="1600" u="none" strike="noStrike" dirty="0">
                          <a:effectLst/>
                        </a:rPr>
                        <a:t>3%</a:t>
                      </a:r>
                      <a:endParaRPr lang="cs-CZ" sz="1600" b="0" i="0" u="none" strike="noStrike" dirty="0">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80698721"/>
                  </a:ext>
                </a:extLst>
              </a:tr>
            </a:tbl>
          </a:graphicData>
        </a:graphic>
      </p:graphicFrame>
      <p:sp>
        <p:nvSpPr>
          <p:cNvPr id="4" name="Rectangle 3">
            <a:extLst>
              <a:ext uri="{FF2B5EF4-FFF2-40B4-BE49-F238E27FC236}">
                <a16:creationId xmlns:a16="http://schemas.microsoft.com/office/drawing/2014/main" id="{294B5180-7437-6218-E5A2-6DDB0F994725}"/>
              </a:ext>
            </a:extLst>
          </p:cNvPr>
          <p:cNvSpPr/>
          <p:nvPr/>
        </p:nvSpPr>
        <p:spPr>
          <a:xfrm>
            <a:off x="10087897" y="924232"/>
            <a:ext cx="1828800" cy="4886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TextBox 6">
            <a:extLst>
              <a:ext uri="{FF2B5EF4-FFF2-40B4-BE49-F238E27FC236}">
                <a16:creationId xmlns:a16="http://schemas.microsoft.com/office/drawing/2014/main" id="{6CBB74C4-AFBF-3495-832E-548E52B59EF6}"/>
              </a:ext>
            </a:extLst>
          </p:cNvPr>
          <p:cNvSpPr txBox="1"/>
          <p:nvPr/>
        </p:nvSpPr>
        <p:spPr>
          <a:xfrm>
            <a:off x="5706302" y="6215876"/>
            <a:ext cx="6210396" cy="276999"/>
          </a:xfrm>
          <a:prstGeom prst="rect">
            <a:avLst/>
          </a:prstGeom>
          <a:noFill/>
        </p:spPr>
        <p:txBody>
          <a:bodyPr wrap="square">
            <a:spAutoFit/>
          </a:bodyPr>
          <a:lstStyle/>
          <a:p>
            <a:r>
              <a:rPr lang="cs-CZ" sz="1200" dirty="0">
                <a:hlinkClick r:id="rId3"/>
              </a:rPr>
              <a:t>https://www.statista.com/statistics/272014/global-social-networks-ranked-by-number-of-users/</a:t>
            </a:r>
            <a:endParaRPr lang="cs-CZ" sz="1200" dirty="0"/>
          </a:p>
        </p:txBody>
      </p:sp>
      <p:sp>
        <p:nvSpPr>
          <p:cNvPr id="8" name="TextBox 7">
            <a:extLst>
              <a:ext uri="{FF2B5EF4-FFF2-40B4-BE49-F238E27FC236}">
                <a16:creationId xmlns:a16="http://schemas.microsoft.com/office/drawing/2014/main" id="{513D6DC6-097C-8655-85B2-298BA82805EB}"/>
              </a:ext>
            </a:extLst>
          </p:cNvPr>
          <p:cNvSpPr txBox="1"/>
          <p:nvPr/>
        </p:nvSpPr>
        <p:spPr>
          <a:xfrm>
            <a:off x="6381715" y="682613"/>
            <a:ext cx="5134708" cy="646331"/>
          </a:xfrm>
          <a:prstGeom prst="rect">
            <a:avLst/>
          </a:prstGeom>
          <a:noFill/>
        </p:spPr>
        <p:txBody>
          <a:bodyPr wrap="square" rtlCol="0">
            <a:spAutoFit/>
          </a:bodyPr>
          <a:lstStyle/>
          <a:p>
            <a:r>
              <a:rPr lang="en-US" dirty="0"/>
              <a:t>Most popular social networks worldwide (2022), ranked by number of monthly active users (MAU)</a:t>
            </a:r>
          </a:p>
        </p:txBody>
      </p:sp>
      <p:pic>
        <p:nvPicPr>
          <p:cNvPr id="9" name="Picture 2" descr="Download Question Mark Question Response Royalty-Free Stock Illustration  Image - Pixabay">
            <a:extLst>
              <a:ext uri="{FF2B5EF4-FFF2-40B4-BE49-F238E27FC236}">
                <a16:creationId xmlns:a16="http://schemas.microsoft.com/office/drawing/2014/main" id="{02D071F2-FC00-4EFD-A23C-B13A035B5F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5028" y="2947491"/>
            <a:ext cx="2011581" cy="2011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66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sz="2400" b="1" dirty="0"/>
              <a:t>Measuring market concentration</a:t>
            </a:r>
            <a:r>
              <a:rPr lang="cs-CZ" sz="2400" b="1" dirty="0"/>
              <a:t>: </a:t>
            </a:r>
            <a:br>
              <a:rPr lang="en-GB" sz="2400" b="1" dirty="0"/>
            </a:br>
            <a:r>
              <a:rPr lang="en-GB" sz="4000" dirty="0"/>
              <a:t>What is a market?</a:t>
            </a:r>
            <a:endParaRPr lang="cs-CZ" dirty="0"/>
          </a:p>
        </p:txBody>
      </p:sp>
      <p:pic>
        <p:nvPicPr>
          <p:cNvPr id="2050" name="Picture 2" descr="alcoholic beverages | wein.plus Lexicon">
            <a:extLst>
              <a:ext uri="{FF2B5EF4-FFF2-40B4-BE49-F238E27FC236}">
                <a16:creationId xmlns:a16="http://schemas.microsoft.com/office/drawing/2014/main" id="{AB4D693B-D9DF-4E3A-BCB3-A8DB34F5B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163" y="3305907"/>
            <a:ext cx="3360246" cy="12432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12 European Beers Gift Box - BienManger Paniers Garnis">
            <a:extLst>
              <a:ext uri="{FF2B5EF4-FFF2-40B4-BE49-F238E27FC236}">
                <a16:creationId xmlns:a16="http://schemas.microsoft.com/office/drawing/2014/main" id="{1EFFABE9-D042-44B0-8876-78B299F62A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8600" y="2868970"/>
            <a:ext cx="2014799" cy="201479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nd Best IPAs of 2024 | 24 Pack IPA Beer Gift Delivered -  www.GiveThemBeer.com">
            <a:extLst>
              <a:ext uri="{FF2B5EF4-FFF2-40B4-BE49-F238E27FC236}">
                <a16:creationId xmlns:a16="http://schemas.microsoft.com/office/drawing/2014/main" id="{16562EF3-59BA-462D-9DC5-48D0C6EED4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5189" y="2667001"/>
            <a:ext cx="2407417" cy="240741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C1181B9-FB7C-4FDE-B322-300E8202DA6A}"/>
              </a:ext>
            </a:extLst>
          </p:cNvPr>
          <p:cNvSpPr/>
          <p:nvPr/>
        </p:nvSpPr>
        <p:spPr>
          <a:xfrm>
            <a:off x="4500827" y="1818163"/>
            <a:ext cx="2959849" cy="461665"/>
          </a:xfrm>
          <a:prstGeom prst="rect">
            <a:avLst/>
          </a:prstGeom>
        </p:spPr>
        <p:txBody>
          <a:bodyPr wrap="none">
            <a:spAutoFit/>
          </a:bodyPr>
          <a:lstStyle/>
          <a:p>
            <a:pPr lvl="1"/>
            <a:r>
              <a:rPr lang="cs-CZ" sz="2400" b="1"/>
              <a:t>Product definition</a:t>
            </a:r>
            <a:endParaRPr lang="cs-CZ" sz="2400" b="1" dirty="0"/>
          </a:p>
        </p:txBody>
      </p:sp>
    </p:spTree>
    <p:extLst>
      <p:ext uri="{BB962C8B-B14F-4D97-AF65-F5344CB8AC3E}">
        <p14:creationId xmlns:p14="http://schemas.microsoft.com/office/powerpoint/2010/main" val="341684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sz="2400" b="1" dirty="0"/>
              <a:t>Measuring market concentration</a:t>
            </a:r>
            <a:r>
              <a:rPr lang="cs-CZ" sz="2400" b="1" dirty="0"/>
              <a:t>: </a:t>
            </a:r>
            <a:br>
              <a:rPr lang="en-GB" sz="2400" b="1" dirty="0"/>
            </a:br>
            <a:r>
              <a:rPr lang="en-GB" sz="4000" dirty="0"/>
              <a:t>What is a market?</a:t>
            </a:r>
            <a:endParaRPr lang="cs-CZ" dirty="0"/>
          </a:p>
        </p:txBody>
      </p:sp>
      <p:sp>
        <p:nvSpPr>
          <p:cNvPr id="6" name="TextBox 5">
            <a:extLst>
              <a:ext uri="{FF2B5EF4-FFF2-40B4-BE49-F238E27FC236}">
                <a16:creationId xmlns:a16="http://schemas.microsoft.com/office/drawing/2014/main" id="{35648A75-6301-47D0-B27F-50F0B897309C}"/>
              </a:ext>
            </a:extLst>
          </p:cNvPr>
          <p:cNvSpPr txBox="1"/>
          <p:nvPr/>
        </p:nvSpPr>
        <p:spPr>
          <a:xfrm>
            <a:off x="1286190" y="2554587"/>
            <a:ext cx="2059912" cy="461665"/>
          </a:xfrm>
          <a:prstGeom prst="rect">
            <a:avLst/>
          </a:prstGeom>
          <a:noFill/>
        </p:spPr>
        <p:txBody>
          <a:bodyPr wrap="square" rtlCol="0">
            <a:spAutoFit/>
          </a:bodyPr>
          <a:lstStyle/>
          <a:p>
            <a:pPr algn="ctr"/>
            <a:r>
              <a:rPr lang="cs-CZ" sz="2400" b="1">
                <a:solidFill>
                  <a:schemeClr val="accent1"/>
                </a:solidFill>
              </a:rPr>
              <a:t>International</a:t>
            </a:r>
          </a:p>
        </p:txBody>
      </p:sp>
      <p:sp>
        <p:nvSpPr>
          <p:cNvPr id="7" name="TextBox 6">
            <a:extLst>
              <a:ext uri="{FF2B5EF4-FFF2-40B4-BE49-F238E27FC236}">
                <a16:creationId xmlns:a16="http://schemas.microsoft.com/office/drawing/2014/main" id="{B2C3EE37-6095-4B55-8A5E-B48DAD339C94}"/>
              </a:ext>
            </a:extLst>
          </p:cNvPr>
          <p:cNvSpPr txBox="1"/>
          <p:nvPr/>
        </p:nvSpPr>
        <p:spPr>
          <a:xfrm>
            <a:off x="4432999" y="2554586"/>
            <a:ext cx="2059912" cy="461665"/>
          </a:xfrm>
          <a:prstGeom prst="rect">
            <a:avLst/>
          </a:prstGeom>
          <a:noFill/>
        </p:spPr>
        <p:txBody>
          <a:bodyPr wrap="square" rtlCol="0">
            <a:spAutoFit/>
          </a:bodyPr>
          <a:lstStyle/>
          <a:p>
            <a:pPr algn="ctr"/>
            <a:r>
              <a:rPr lang="cs-CZ" sz="2400" b="1">
                <a:solidFill>
                  <a:schemeClr val="accent1"/>
                </a:solidFill>
              </a:rPr>
              <a:t>National</a:t>
            </a:r>
          </a:p>
        </p:txBody>
      </p:sp>
      <p:sp>
        <p:nvSpPr>
          <p:cNvPr id="8" name="TextBox 7">
            <a:extLst>
              <a:ext uri="{FF2B5EF4-FFF2-40B4-BE49-F238E27FC236}">
                <a16:creationId xmlns:a16="http://schemas.microsoft.com/office/drawing/2014/main" id="{62BFD796-771A-4D39-AE36-BADC4CC111F6}"/>
              </a:ext>
            </a:extLst>
          </p:cNvPr>
          <p:cNvSpPr txBox="1"/>
          <p:nvPr/>
        </p:nvSpPr>
        <p:spPr>
          <a:xfrm>
            <a:off x="7815944" y="2554586"/>
            <a:ext cx="2059912" cy="461665"/>
          </a:xfrm>
          <a:prstGeom prst="rect">
            <a:avLst/>
          </a:prstGeom>
          <a:noFill/>
        </p:spPr>
        <p:txBody>
          <a:bodyPr wrap="square" rtlCol="0">
            <a:spAutoFit/>
          </a:bodyPr>
          <a:lstStyle/>
          <a:p>
            <a:pPr algn="ctr"/>
            <a:r>
              <a:rPr lang="cs-CZ" sz="2400" b="1">
                <a:solidFill>
                  <a:schemeClr val="accent1"/>
                </a:solidFill>
              </a:rPr>
              <a:t>Local</a:t>
            </a:r>
          </a:p>
        </p:txBody>
      </p:sp>
      <p:pic>
        <p:nvPicPr>
          <p:cNvPr id="3074" name="Picture 2" descr="Boulangerie Moderne Paris - Boulangeries Pâtisseries (adresse)">
            <a:extLst>
              <a:ext uri="{FF2B5EF4-FFF2-40B4-BE49-F238E27FC236}">
                <a16:creationId xmlns:a16="http://schemas.microsoft.com/office/drawing/2014/main" id="{578113AF-9925-427F-B716-70CD65F1C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1715" y="3558120"/>
            <a:ext cx="3410332" cy="255730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alší operátor vstoupí do Česka nejdřív napřesrok, čeká se na frekvence -  iDNES.cz">
            <a:extLst>
              <a:ext uri="{FF2B5EF4-FFF2-40B4-BE49-F238E27FC236}">
                <a16:creationId xmlns:a16="http://schemas.microsoft.com/office/drawing/2014/main" id="{E7E7DF12-8B45-42F5-91B0-655EFEB5E0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0364" y="3558120"/>
            <a:ext cx="3000374" cy="225266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The Difference between Airbus and Boeing - Pilot Institute">
            <a:extLst>
              <a:ext uri="{FF2B5EF4-FFF2-40B4-BE49-F238E27FC236}">
                <a16:creationId xmlns:a16="http://schemas.microsoft.com/office/drawing/2014/main" id="{A7375D23-E523-44E2-9BA8-4C71C92E7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174" y="3640498"/>
            <a:ext cx="3446239" cy="1937552"/>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51B85FFF-B234-44D3-BC37-3693334075EC}"/>
              </a:ext>
            </a:extLst>
          </p:cNvPr>
          <p:cNvSpPr/>
          <p:nvPr/>
        </p:nvSpPr>
        <p:spPr>
          <a:xfrm>
            <a:off x="4222684" y="1690688"/>
            <a:ext cx="3776675" cy="461665"/>
          </a:xfrm>
          <a:prstGeom prst="rect">
            <a:avLst/>
          </a:prstGeom>
        </p:spPr>
        <p:txBody>
          <a:bodyPr wrap="none">
            <a:spAutoFit/>
          </a:bodyPr>
          <a:lstStyle/>
          <a:p>
            <a:pPr lvl="1"/>
            <a:r>
              <a:rPr lang="cs-CZ" sz="2400" b="1"/>
              <a:t>Geographical definition</a:t>
            </a:r>
            <a:endParaRPr lang="cs-CZ" sz="2400" b="1" dirty="0"/>
          </a:p>
        </p:txBody>
      </p:sp>
    </p:spTree>
    <p:extLst>
      <p:ext uri="{BB962C8B-B14F-4D97-AF65-F5344CB8AC3E}">
        <p14:creationId xmlns:p14="http://schemas.microsoft.com/office/powerpoint/2010/main" val="3020238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BB4BE5-A86E-40CC-9FB7-C26547AD2938}"/>
              </a:ext>
            </a:extLst>
          </p:cNvPr>
          <p:cNvPicPr>
            <a:picLocks noChangeAspect="1"/>
          </p:cNvPicPr>
          <p:nvPr/>
        </p:nvPicPr>
        <p:blipFill>
          <a:blip r:embed="rId3"/>
          <a:stretch>
            <a:fillRect/>
          </a:stretch>
        </p:blipFill>
        <p:spPr>
          <a:xfrm>
            <a:off x="2307425" y="1341792"/>
            <a:ext cx="6391611" cy="545481"/>
          </a:xfrm>
          <a:prstGeom prst="rect">
            <a:avLst/>
          </a:prstGeom>
        </p:spPr>
      </p:pic>
      <p:pic>
        <p:nvPicPr>
          <p:cNvPr id="9" name="Picture 8">
            <a:extLst>
              <a:ext uri="{FF2B5EF4-FFF2-40B4-BE49-F238E27FC236}">
                <a16:creationId xmlns:a16="http://schemas.microsoft.com/office/drawing/2014/main" id="{A6AB615A-047E-49A6-AF5F-857175631F5A}"/>
              </a:ext>
            </a:extLst>
          </p:cNvPr>
          <p:cNvPicPr>
            <a:picLocks noChangeAspect="1"/>
          </p:cNvPicPr>
          <p:nvPr/>
        </p:nvPicPr>
        <p:blipFill>
          <a:blip r:embed="rId4"/>
          <a:stretch>
            <a:fillRect/>
          </a:stretch>
        </p:blipFill>
        <p:spPr>
          <a:xfrm>
            <a:off x="1657170" y="5364587"/>
            <a:ext cx="8877660" cy="604625"/>
          </a:xfrm>
          <a:prstGeom prst="rect">
            <a:avLst/>
          </a:prstGeom>
        </p:spPr>
      </p:pic>
      <p:sp>
        <p:nvSpPr>
          <p:cNvPr id="10" name="Rectangle 9">
            <a:extLst>
              <a:ext uri="{FF2B5EF4-FFF2-40B4-BE49-F238E27FC236}">
                <a16:creationId xmlns:a16="http://schemas.microsoft.com/office/drawing/2014/main" id="{8B323BCC-3B04-442F-8FDF-A91958A7A249}"/>
              </a:ext>
            </a:extLst>
          </p:cNvPr>
          <p:cNvSpPr/>
          <p:nvPr/>
        </p:nvSpPr>
        <p:spPr>
          <a:xfrm>
            <a:off x="1547445" y="6427374"/>
            <a:ext cx="9691078" cy="276999"/>
          </a:xfrm>
          <a:prstGeom prst="rect">
            <a:avLst/>
          </a:prstGeom>
        </p:spPr>
        <p:txBody>
          <a:bodyPr wrap="square">
            <a:spAutoFit/>
          </a:bodyPr>
          <a:lstStyle/>
          <a:p>
            <a:r>
              <a:rPr lang="cs-CZ" sz="1200">
                <a:hlinkClick r:id="rId5"/>
              </a:rPr>
              <a:t>https://www.counterpointresearch.com/global-handset-market-operating-profits-q2-2022/</a:t>
            </a:r>
            <a:endParaRPr lang="cs-CZ" sz="1200"/>
          </a:p>
        </p:txBody>
      </p:sp>
      <p:pic>
        <p:nvPicPr>
          <p:cNvPr id="7" name="Picture 6">
            <a:extLst>
              <a:ext uri="{FF2B5EF4-FFF2-40B4-BE49-F238E27FC236}">
                <a16:creationId xmlns:a16="http://schemas.microsoft.com/office/drawing/2014/main" id="{5A2627D2-D228-44EC-84CF-16923BE4E291}"/>
              </a:ext>
            </a:extLst>
          </p:cNvPr>
          <p:cNvPicPr>
            <a:picLocks noChangeAspect="1"/>
          </p:cNvPicPr>
          <p:nvPr/>
        </p:nvPicPr>
        <p:blipFill>
          <a:blip r:embed="rId6"/>
          <a:stretch>
            <a:fillRect/>
          </a:stretch>
        </p:blipFill>
        <p:spPr>
          <a:xfrm>
            <a:off x="1115366" y="1855440"/>
            <a:ext cx="8983227" cy="3248006"/>
          </a:xfrm>
          <a:prstGeom prst="rect">
            <a:avLst/>
          </a:prstGeom>
        </p:spPr>
      </p:pic>
      <p:sp>
        <p:nvSpPr>
          <p:cNvPr id="11" name="Title 4">
            <a:extLst>
              <a:ext uri="{FF2B5EF4-FFF2-40B4-BE49-F238E27FC236}">
                <a16:creationId xmlns:a16="http://schemas.microsoft.com/office/drawing/2014/main" id="{C2A34734-517F-4EAC-ACC0-60D1FBB90437}"/>
              </a:ext>
            </a:extLst>
          </p:cNvPr>
          <p:cNvSpPr>
            <a:spLocks noGrp="1"/>
          </p:cNvSpPr>
          <p:nvPr>
            <p:ph type="title"/>
          </p:nvPr>
        </p:nvSpPr>
        <p:spPr>
          <a:xfrm>
            <a:off x="838200" y="84295"/>
            <a:ext cx="10515600" cy="1325563"/>
          </a:xfrm>
        </p:spPr>
        <p:txBody>
          <a:bodyPr>
            <a:normAutofit/>
          </a:bodyPr>
          <a:lstStyle/>
          <a:p>
            <a:pPr algn="ctr"/>
            <a:r>
              <a:rPr lang="cs-CZ" sz="3600"/>
              <a:t>Global handset market: revenues</a:t>
            </a:r>
          </a:p>
        </p:txBody>
      </p:sp>
    </p:spTree>
    <p:extLst>
      <p:ext uri="{BB962C8B-B14F-4D97-AF65-F5344CB8AC3E}">
        <p14:creationId xmlns:p14="http://schemas.microsoft.com/office/powerpoint/2010/main" val="52074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2331218"/>
            <a:ext cx="8979040" cy="4161657"/>
          </a:xfrm>
        </p:spPr>
        <p:txBody>
          <a:bodyPr>
            <a:noAutofit/>
          </a:bodyPr>
          <a:lstStyle/>
          <a:p>
            <a:pPr marL="628650" lvl="1" indent="-171450">
              <a:buFont typeface="Arial" panose="020B0604020202020204" pitchFamily="34" charset="0"/>
              <a:buChar char="•"/>
            </a:pPr>
            <a:endParaRPr lang="cs-CZ" baseline="0"/>
          </a:p>
          <a:p>
            <a:pPr marL="628650" lvl="1" indent="-171450"/>
            <a:r>
              <a:rPr lang="cs-CZ" baseline="0"/>
              <a:t>Are cross-price </a:t>
            </a:r>
            <a:r>
              <a:rPr lang="cs-CZ" baseline="0" err="1"/>
              <a:t>elasticities</a:t>
            </a:r>
            <a:r>
              <a:rPr lang="cs-CZ" baseline="0"/>
              <a:t> high </a:t>
            </a:r>
            <a:r>
              <a:rPr lang="cs-CZ" baseline="0" dirty="0" err="1"/>
              <a:t>within</a:t>
            </a:r>
            <a:r>
              <a:rPr lang="cs-CZ" baseline="0" dirty="0"/>
              <a:t> </a:t>
            </a:r>
            <a:r>
              <a:rPr lang="cs-CZ" baseline="0"/>
              <a:t>a given market</a:t>
            </a:r>
            <a:endParaRPr lang="cs-CZ" baseline="0" dirty="0"/>
          </a:p>
          <a:p>
            <a:pPr marL="628650" lvl="1" indent="-171450"/>
            <a:r>
              <a:rPr lang="cs-CZ" baseline="0"/>
              <a:t>Common test: If </a:t>
            </a:r>
            <a:r>
              <a:rPr lang="cs-CZ" baseline="0" dirty="0" err="1"/>
              <a:t>an</a:t>
            </a:r>
            <a:r>
              <a:rPr lang="cs-CZ" baseline="0" dirty="0"/>
              <a:t> </a:t>
            </a:r>
            <a:r>
              <a:rPr lang="cs-CZ" baseline="0" dirty="0" err="1"/>
              <a:t>industry</a:t>
            </a:r>
            <a:r>
              <a:rPr lang="cs-CZ" baseline="0" dirty="0"/>
              <a:t> </a:t>
            </a:r>
            <a:r>
              <a:rPr lang="cs-CZ" baseline="0" dirty="0" err="1"/>
              <a:t>given</a:t>
            </a:r>
            <a:r>
              <a:rPr lang="cs-CZ" baseline="0" dirty="0"/>
              <a:t> by a </a:t>
            </a:r>
            <a:r>
              <a:rPr lang="cs-CZ" baseline="0" dirty="0" err="1"/>
              <a:t>particular</a:t>
            </a:r>
            <a:r>
              <a:rPr lang="cs-CZ" baseline="0" dirty="0"/>
              <a:t> </a:t>
            </a:r>
            <a:r>
              <a:rPr lang="cs-CZ" baseline="0" dirty="0" err="1"/>
              <a:t>definition</a:t>
            </a:r>
            <a:r>
              <a:rPr lang="cs-CZ" baseline="0" dirty="0"/>
              <a:t> </a:t>
            </a:r>
            <a:r>
              <a:rPr lang="cs-CZ" baseline="0" dirty="0" err="1"/>
              <a:t>was</a:t>
            </a:r>
            <a:r>
              <a:rPr lang="cs-CZ" baseline="0" dirty="0"/>
              <a:t> </a:t>
            </a:r>
            <a:r>
              <a:rPr lang="cs-CZ" baseline="0" dirty="0" err="1"/>
              <a:t>monopolised</a:t>
            </a:r>
            <a:r>
              <a:rPr lang="cs-CZ" baseline="0"/>
              <a:t>, could it significantly </a:t>
            </a:r>
            <a:r>
              <a:rPr lang="cs-CZ" baseline="0" dirty="0" err="1"/>
              <a:t>increase</a:t>
            </a:r>
            <a:r>
              <a:rPr lang="cs-CZ" baseline="0" dirty="0"/>
              <a:t> </a:t>
            </a:r>
            <a:r>
              <a:rPr lang="cs-CZ" baseline="0" err="1"/>
              <a:t>the</a:t>
            </a:r>
            <a:r>
              <a:rPr lang="cs-CZ" baseline="0"/>
              <a:t> price?</a:t>
            </a:r>
            <a:endParaRPr lang="cs-CZ" baseline="0" dirty="0"/>
          </a:p>
          <a:p>
            <a:pPr marL="1085850" lvl="2" indent="-171450"/>
            <a:r>
              <a:rPr lang="cs-CZ" baseline="0"/>
              <a:t>Applicable </a:t>
            </a:r>
            <a:r>
              <a:rPr lang="cs-CZ" baseline="0" dirty="0"/>
              <a:t>to </a:t>
            </a:r>
            <a:r>
              <a:rPr lang="cs-CZ" baseline="0" dirty="0" err="1"/>
              <a:t>geographies</a:t>
            </a:r>
            <a:r>
              <a:rPr lang="cs-CZ" baseline="0" dirty="0"/>
              <a:t> as </a:t>
            </a:r>
            <a:r>
              <a:rPr lang="cs-CZ" baseline="0" dirty="0" err="1"/>
              <a:t>well</a:t>
            </a:r>
            <a:r>
              <a:rPr lang="cs-CZ" baseline="0" dirty="0"/>
              <a:t> as </a:t>
            </a:r>
            <a:r>
              <a:rPr lang="cs-CZ" baseline="0" dirty="0" err="1"/>
              <a:t>products</a:t>
            </a:r>
            <a:endParaRPr lang="cs-CZ" baseline="0" dirty="0"/>
          </a:p>
          <a:p>
            <a:pPr marL="628650" lvl="1" indent="-171450">
              <a:buFont typeface="Arial" panose="020B0604020202020204" pitchFamily="34" charset="0"/>
              <a:buChar char="•"/>
            </a:pPr>
            <a:endParaRPr lang="cs-CZ" baseline="0"/>
          </a:p>
          <a:p>
            <a:pPr marL="457200" lvl="1" indent="0">
              <a:buNone/>
            </a:pPr>
            <a:r>
              <a:rPr lang="cs-CZ">
                <a:solidFill>
                  <a:schemeClr val="accent1"/>
                </a:solidFill>
              </a:rPr>
              <a:t>But n</a:t>
            </a:r>
            <a:r>
              <a:rPr lang="cs-CZ" baseline="0">
                <a:solidFill>
                  <a:schemeClr val="accent1"/>
                </a:solidFill>
              </a:rPr>
              <a:t>o </a:t>
            </a:r>
            <a:r>
              <a:rPr lang="cs-CZ" baseline="0" dirty="0" err="1">
                <a:solidFill>
                  <a:schemeClr val="accent1"/>
                </a:solidFill>
              </a:rPr>
              <a:t>definite</a:t>
            </a:r>
            <a:r>
              <a:rPr lang="cs-CZ" baseline="0" dirty="0">
                <a:solidFill>
                  <a:schemeClr val="accent1"/>
                </a:solidFill>
              </a:rPr>
              <a:t> </a:t>
            </a:r>
            <a:r>
              <a:rPr lang="cs-CZ" baseline="0" dirty="0" err="1">
                <a:solidFill>
                  <a:schemeClr val="accent1"/>
                </a:solidFill>
              </a:rPr>
              <a:t>rules</a:t>
            </a:r>
            <a:r>
              <a:rPr lang="cs-CZ" baseline="0" dirty="0">
                <a:solidFill>
                  <a:schemeClr val="accent1"/>
                </a:solidFill>
              </a:rPr>
              <a:t> </a:t>
            </a:r>
            <a:r>
              <a:rPr lang="cs-CZ" baseline="0" dirty="0" err="1">
                <a:solidFill>
                  <a:schemeClr val="accent1"/>
                </a:solidFill>
              </a:rPr>
              <a:t>for</a:t>
            </a:r>
            <a:r>
              <a:rPr lang="cs-CZ" baseline="0" dirty="0">
                <a:solidFill>
                  <a:schemeClr val="accent1"/>
                </a:solidFill>
              </a:rPr>
              <a:t> </a:t>
            </a:r>
            <a:r>
              <a:rPr lang="cs-CZ" baseline="0" dirty="0" err="1">
                <a:solidFill>
                  <a:schemeClr val="accent1"/>
                </a:solidFill>
              </a:rPr>
              <a:t>defining</a:t>
            </a:r>
            <a:r>
              <a:rPr lang="cs-CZ" baseline="0" dirty="0">
                <a:solidFill>
                  <a:schemeClr val="accent1"/>
                </a:solidFill>
              </a:rPr>
              <a:t> </a:t>
            </a:r>
            <a:r>
              <a:rPr lang="cs-CZ" baseline="0">
                <a:solidFill>
                  <a:schemeClr val="accent1"/>
                </a:solidFill>
              </a:rPr>
              <a:t>a market</a:t>
            </a:r>
          </a:p>
          <a:p>
            <a:pPr marL="914400" lvl="2" indent="0">
              <a:buNone/>
            </a:pPr>
            <a:r>
              <a:rPr lang="cs-CZ" baseline="0">
                <a:solidFill>
                  <a:schemeClr val="accent1"/>
                </a:solidFill>
                <a:sym typeface="Wingdings" panose="05000000000000000000" pitchFamily="2" charset="2"/>
              </a:rPr>
              <a:t> </a:t>
            </a:r>
            <a:r>
              <a:rPr lang="cs-CZ" baseline="0">
                <a:solidFill>
                  <a:schemeClr val="accent1"/>
                </a:solidFill>
              </a:rPr>
              <a:t>Much discussion in anti-trust cases devoted to it</a:t>
            </a:r>
            <a:endParaRPr lang="cs-CZ" baseline="0" dirty="0">
              <a:solidFill>
                <a:schemeClr val="accent1"/>
              </a:solidFill>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sz="2400" b="1" dirty="0"/>
              <a:t>Measuring market concentration</a:t>
            </a:r>
            <a:r>
              <a:rPr lang="cs-CZ" sz="2400" b="1" dirty="0"/>
              <a:t>: </a:t>
            </a:r>
            <a:br>
              <a:rPr lang="en-GB" sz="2400" b="1" dirty="0"/>
            </a:br>
            <a:r>
              <a:rPr lang="en-GB" sz="4000" dirty="0"/>
              <a:t>What is a market?</a:t>
            </a:r>
            <a:endParaRPr lang="cs-CZ" dirty="0"/>
          </a:p>
        </p:txBody>
      </p:sp>
      <p:sp>
        <p:nvSpPr>
          <p:cNvPr id="4" name="Rectangle 3">
            <a:extLst>
              <a:ext uri="{FF2B5EF4-FFF2-40B4-BE49-F238E27FC236}">
                <a16:creationId xmlns:a16="http://schemas.microsoft.com/office/drawing/2014/main" id="{A3043A2A-0965-4644-98DC-DD8E960E945F}"/>
              </a:ext>
            </a:extLst>
          </p:cNvPr>
          <p:cNvSpPr/>
          <p:nvPr/>
        </p:nvSpPr>
        <p:spPr>
          <a:xfrm>
            <a:off x="4222684" y="1690688"/>
            <a:ext cx="4006866" cy="461665"/>
          </a:xfrm>
          <a:prstGeom prst="rect">
            <a:avLst/>
          </a:prstGeom>
        </p:spPr>
        <p:txBody>
          <a:bodyPr wrap="none">
            <a:spAutoFit/>
          </a:bodyPr>
          <a:lstStyle/>
          <a:p>
            <a:pPr lvl="1"/>
            <a:r>
              <a:rPr lang="cs-CZ" sz="2400" b="1"/>
              <a:t>Key role of substitutability</a:t>
            </a:r>
            <a:endParaRPr lang="cs-CZ" sz="2400" b="1" dirty="0"/>
          </a:p>
        </p:txBody>
      </p:sp>
    </p:spTree>
    <p:extLst>
      <p:ext uri="{BB962C8B-B14F-4D97-AF65-F5344CB8AC3E}">
        <p14:creationId xmlns:p14="http://schemas.microsoft.com/office/powerpoint/2010/main" val="3017375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AD7B813-8515-4B4B-A851-EC3FCA44BF28}"/>
              </a:ext>
            </a:extLst>
          </p:cNvPr>
          <p:cNvSpPr/>
          <p:nvPr/>
        </p:nvSpPr>
        <p:spPr>
          <a:xfrm>
            <a:off x="10087897" y="924232"/>
            <a:ext cx="1828800" cy="4886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Title 4">
            <a:extLst>
              <a:ext uri="{FF2B5EF4-FFF2-40B4-BE49-F238E27FC236}">
                <a16:creationId xmlns:a16="http://schemas.microsoft.com/office/drawing/2014/main" id="{36539D04-3DA5-4290-B34A-07DD945B43A8}"/>
              </a:ext>
            </a:extLst>
          </p:cNvPr>
          <p:cNvSpPr>
            <a:spLocks noGrp="1"/>
          </p:cNvSpPr>
          <p:nvPr>
            <p:ph type="title"/>
          </p:nvPr>
        </p:nvSpPr>
        <p:spPr>
          <a:xfrm>
            <a:off x="838200" y="365125"/>
            <a:ext cx="3944815" cy="1325563"/>
          </a:xfrm>
        </p:spPr>
        <p:txBody>
          <a:bodyPr>
            <a:normAutofit fontScale="90000"/>
          </a:bodyPr>
          <a:lstStyle/>
          <a:p>
            <a:r>
              <a:rPr lang="en-US" dirty="0"/>
              <a:t>Is concentration on the rise?</a:t>
            </a:r>
            <a:br>
              <a:rPr lang="en-US" dirty="0"/>
            </a:br>
            <a:r>
              <a:rPr lang="en-GB" sz="2700" i="1" dirty="0">
                <a:solidFill>
                  <a:prstClr val="black"/>
                </a:solidFill>
                <a:latin typeface="Calibri Light" panose="020F0302020204030204"/>
              </a:rPr>
              <a:t>A</a:t>
            </a:r>
            <a:r>
              <a:rPr kumimoji="0" lang="en-GB" sz="2700" b="0" i="1" u="none" strike="noStrike" kern="1200" cap="none" spc="0" normalizeH="0" baseline="0" noProof="0" dirty="0" err="1">
                <a:ln>
                  <a:noFill/>
                </a:ln>
                <a:solidFill>
                  <a:prstClr val="black"/>
                </a:solidFill>
                <a:effectLst/>
                <a:uLnTx/>
                <a:uFillTx/>
                <a:latin typeface="Calibri Light" panose="020F0302020204030204"/>
                <a:ea typeface="+mj-ea"/>
                <a:cs typeface="+mj-cs"/>
              </a:rPr>
              <a:t>utor</a:t>
            </a:r>
            <a:r>
              <a:rPr kumimoji="0" lang="en-GB" sz="2700" b="0" i="1" u="none" strike="noStrike" kern="1200" cap="none" spc="0" normalizeH="0" baseline="0" noProof="0" dirty="0">
                <a:ln>
                  <a:noFill/>
                </a:ln>
                <a:solidFill>
                  <a:prstClr val="black"/>
                </a:solidFill>
                <a:effectLst/>
                <a:uLnTx/>
                <a:uFillTx/>
                <a:latin typeface="Calibri Light" panose="020F0302020204030204"/>
                <a:ea typeface="+mj-ea"/>
                <a:cs typeface="+mj-cs"/>
              </a:rPr>
              <a:t> et al. (2020)</a:t>
            </a:r>
            <a:br>
              <a:rPr lang="cs-CZ" dirty="0"/>
            </a:br>
            <a:endParaRPr lang="cs-CZ" dirty="0"/>
          </a:p>
        </p:txBody>
      </p:sp>
      <p:pic>
        <p:nvPicPr>
          <p:cNvPr id="2" name="Picture 1">
            <a:extLst>
              <a:ext uri="{FF2B5EF4-FFF2-40B4-BE49-F238E27FC236}">
                <a16:creationId xmlns:a16="http://schemas.microsoft.com/office/drawing/2014/main" id="{C812499A-8836-46BC-958B-D728ADDCF7F0}"/>
              </a:ext>
            </a:extLst>
          </p:cNvPr>
          <p:cNvPicPr>
            <a:picLocks noChangeAspect="1"/>
          </p:cNvPicPr>
          <p:nvPr/>
        </p:nvPicPr>
        <p:blipFill>
          <a:blip r:embed="rId3"/>
          <a:stretch>
            <a:fillRect/>
          </a:stretch>
        </p:blipFill>
        <p:spPr>
          <a:xfrm>
            <a:off x="4994319" y="0"/>
            <a:ext cx="6359481" cy="6858000"/>
          </a:xfrm>
          <a:prstGeom prst="rect">
            <a:avLst/>
          </a:prstGeom>
        </p:spPr>
      </p:pic>
    </p:spTree>
    <p:extLst>
      <p:ext uri="{BB962C8B-B14F-4D97-AF65-F5344CB8AC3E}">
        <p14:creationId xmlns:p14="http://schemas.microsoft.com/office/powerpoint/2010/main" val="25592307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36539D04-3DA5-4290-B34A-07DD945B43A8}"/>
              </a:ext>
            </a:extLst>
          </p:cNvPr>
          <p:cNvSpPr>
            <a:spLocks noGrp="1"/>
          </p:cNvSpPr>
          <p:nvPr>
            <p:ph type="title"/>
          </p:nvPr>
        </p:nvSpPr>
        <p:spPr>
          <a:xfrm>
            <a:off x="838200" y="365125"/>
            <a:ext cx="7902677" cy="1325563"/>
          </a:xfrm>
        </p:spPr>
        <p:txBody>
          <a:bodyPr>
            <a:normAutofit/>
          </a:bodyPr>
          <a:lstStyle/>
          <a:p>
            <a:r>
              <a:rPr lang="en-US" dirty="0"/>
              <a:t>Is concentration on the rise?</a:t>
            </a:r>
            <a:br>
              <a:rPr lang="cs-CZ" dirty="0"/>
            </a:br>
            <a:r>
              <a:rPr lang="cs-CZ" sz="2400" i="1" dirty="0">
                <a:solidFill>
                  <a:prstClr val="black"/>
                </a:solidFill>
              </a:rPr>
              <a:t>Bajgar, </a:t>
            </a:r>
            <a:r>
              <a:rPr lang="cs-CZ" sz="2400" i="1" dirty="0" err="1">
                <a:solidFill>
                  <a:prstClr val="black"/>
                </a:solidFill>
              </a:rPr>
              <a:t>Berlingieri</a:t>
            </a:r>
            <a:r>
              <a:rPr lang="cs-CZ" sz="2400" i="1" dirty="0">
                <a:solidFill>
                  <a:prstClr val="black"/>
                </a:solidFill>
              </a:rPr>
              <a:t>, </a:t>
            </a:r>
            <a:r>
              <a:rPr lang="cs-CZ" sz="2400" i="1" dirty="0" err="1">
                <a:solidFill>
                  <a:prstClr val="black"/>
                </a:solidFill>
              </a:rPr>
              <a:t>Calligaris</a:t>
            </a:r>
            <a:r>
              <a:rPr lang="cs-CZ" sz="2400" i="1" dirty="0">
                <a:solidFill>
                  <a:prstClr val="black"/>
                </a:solidFill>
              </a:rPr>
              <a:t>, </a:t>
            </a:r>
            <a:r>
              <a:rPr lang="cs-CZ" sz="2400" i="1" dirty="0" err="1">
                <a:solidFill>
                  <a:prstClr val="black"/>
                </a:solidFill>
              </a:rPr>
              <a:t>Criscuolo</a:t>
            </a:r>
            <a:r>
              <a:rPr lang="cs-CZ" sz="2400" i="1" dirty="0">
                <a:solidFill>
                  <a:prstClr val="black"/>
                </a:solidFill>
              </a:rPr>
              <a:t>, </a:t>
            </a:r>
            <a:r>
              <a:rPr lang="cs-CZ" sz="2400" i="1" dirty="0" err="1">
                <a:solidFill>
                  <a:prstClr val="black"/>
                </a:solidFill>
              </a:rPr>
              <a:t>Timmis</a:t>
            </a:r>
            <a:r>
              <a:rPr lang="cs-CZ" sz="2400" i="1" dirty="0">
                <a:solidFill>
                  <a:prstClr val="black"/>
                </a:solidFill>
              </a:rPr>
              <a:t> (202</a:t>
            </a:r>
            <a:r>
              <a:rPr lang="en-GB" sz="2400" i="1" dirty="0">
                <a:solidFill>
                  <a:prstClr val="black"/>
                </a:solidFill>
              </a:rPr>
              <a:t>3</a:t>
            </a:r>
            <a:r>
              <a:rPr lang="cs-CZ" sz="2400" i="1" dirty="0">
                <a:solidFill>
                  <a:prstClr val="black"/>
                </a:solidFill>
              </a:rPr>
              <a:t>)</a:t>
            </a:r>
            <a:endParaRPr lang="cs-CZ" dirty="0"/>
          </a:p>
        </p:txBody>
      </p:sp>
      <p:pic>
        <p:nvPicPr>
          <p:cNvPr id="4" name="Picture 3">
            <a:extLst>
              <a:ext uri="{FF2B5EF4-FFF2-40B4-BE49-F238E27FC236}">
                <a16:creationId xmlns:a16="http://schemas.microsoft.com/office/drawing/2014/main" id="{109B271E-9B03-49C4-809A-3F0E6CC31168}"/>
              </a:ext>
            </a:extLst>
          </p:cNvPr>
          <p:cNvPicPr>
            <a:picLocks noChangeAspect="1"/>
          </p:cNvPicPr>
          <p:nvPr/>
        </p:nvPicPr>
        <p:blipFill>
          <a:blip r:embed="rId3"/>
          <a:stretch>
            <a:fillRect/>
          </a:stretch>
        </p:blipFill>
        <p:spPr>
          <a:xfrm>
            <a:off x="984521" y="1776513"/>
            <a:ext cx="10222957" cy="4886633"/>
          </a:xfrm>
          <a:prstGeom prst="rect">
            <a:avLst/>
          </a:prstGeom>
        </p:spPr>
      </p:pic>
    </p:spTree>
    <p:extLst>
      <p:ext uri="{BB962C8B-B14F-4D97-AF65-F5344CB8AC3E}">
        <p14:creationId xmlns:p14="http://schemas.microsoft.com/office/powerpoint/2010/main" val="1712965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0515600" cy="4703153"/>
          </a:xfrm>
        </p:spPr>
        <p:txBody>
          <a:bodyPr>
            <a:noAutofit/>
          </a:bodyPr>
          <a:lstStyle/>
          <a:p>
            <a:pPr marL="171450" indent="-171450"/>
            <a:r>
              <a:rPr lang="cs-CZ" sz="2400"/>
              <a:t>The above graphs show </a:t>
            </a:r>
            <a:r>
              <a:rPr lang="cs-CZ" sz="2400" u="sng"/>
              <a:t>industry</a:t>
            </a:r>
            <a:r>
              <a:rPr lang="cs-CZ" sz="2400"/>
              <a:t> concentration</a:t>
            </a:r>
          </a:p>
          <a:p>
            <a:pPr marL="171450" indent="-171450"/>
            <a:r>
              <a:rPr lang="cs-CZ" sz="2400"/>
              <a:t>Industries defined by similarity of production process rather than substitutability</a:t>
            </a:r>
          </a:p>
          <a:p>
            <a:pPr marL="628650" lvl="1" indent="-171450"/>
            <a:endParaRPr lang="cs-CZ" sz="2000"/>
          </a:p>
          <a:p>
            <a:pPr marL="628650" lvl="1" indent="-171450"/>
            <a:endParaRPr lang="cs-CZ" sz="2000"/>
          </a:p>
          <a:p>
            <a:pPr marL="171450" indent="-171450"/>
            <a:endParaRPr lang="cs-CZ" sz="200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cs-CZ"/>
              <a:t>Is concentration on the rise?</a:t>
            </a:r>
          </a:p>
        </p:txBody>
      </p:sp>
      <p:pic>
        <p:nvPicPr>
          <p:cNvPr id="6" name="Picture 5">
            <a:extLst>
              <a:ext uri="{FF2B5EF4-FFF2-40B4-BE49-F238E27FC236}">
                <a16:creationId xmlns:a16="http://schemas.microsoft.com/office/drawing/2014/main" id="{C5DC3FD0-8B60-4980-A9A9-7FB51A48F2DD}"/>
              </a:ext>
            </a:extLst>
          </p:cNvPr>
          <p:cNvPicPr>
            <a:picLocks noChangeAspect="1"/>
          </p:cNvPicPr>
          <p:nvPr/>
        </p:nvPicPr>
        <p:blipFill>
          <a:blip r:embed="rId3"/>
          <a:stretch>
            <a:fillRect/>
          </a:stretch>
        </p:blipFill>
        <p:spPr>
          <a:xfrm>
            <a:off x="1199941" y="2833636"/>
            <a:ext cx="8646311" cy="3863591"/>
          </a:xfrm>
          <a:prstGeom prst="rect">
            <a:avLst/>
          </a:prstGeom>
        </p:spPr>
      </p:pic>
    </p:spTree>
    <p:extLst>
      <p:ext uri="{BB962C8B-B14F-4D97-AF65-F5344CB8AC3E}">
        <p14:creationId xmlns:p14="http://schemas.microsoft.com/office/powerpoint/2010/main" val="3418079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0515600" cy="4703153"/>
          </a:xfrm>
        </p:spPr>
        <p:txBody>
          <a:bodyPr>
            <a:noAutofit/>
          </a:bodyPr>
          <a:lstStyle/>
          <a:p>
            <a:pPr marL="171450" indent="-171450"/>
            <a:r>
              <a:rPr lang="cs-CZ" sz="2400"/>
              <a:t>Alternative approaches</a:t>
            </a:r>
          </a:p>
          <a:p>
            <a:pPr marL="628650" lvl="1" indent="-171450"/>
            <a:endParaRPr lang="cs-CZ"/>
          </a:p>
          <a:p>
            <a:pPr marL="628650" lvl="1" indent="-171450"/>
            <a:r>
              <a:rPr lang="cs-CZ"/>
              <a:t>Affeldt et al. (2021) </a:t>
            </a:r>
          </a:p>
          <a:p>
            <a:pPr marL="1085850" lvl="2" indent="-171450"/>
            <a:r>
              <a:rPr lang="cs-CZ" sz="1800"/>
              <a:t>Look at markets defined in mergers scrutinised by the European Commission</a:t>
            </a:r>
          </a:p>
          <a:p>
            <a:pPr marL="1085850" lvl="2" indent="-171450"/>
            <a:r>
              <a:rPr lang="cs-CZ" sz="1800"/>
              <a:t>Also find an increase in concentration over time (but with a lot of heterogeneity)</a:t>
            </a:r>
          </a:p>
          <a:p>
            <a:pPr marL="628650" lvl="1" indent="-171450"/>
            <a:endParaRPr lang="cs-CZ"/>
          </a:p>
          <a:p>
            <a:pPr marL="628650" lvl="1" indent="-171450"/>
            <a:r>
              <a:rPr lang="cs-CZ"/>
              <a:t>Hoberg and Phillips (2016)</a:t>
            </a:r>
          </a:p>
          <a:p>
            <a:pPr marL="1085850" lvl="2" indent="-171450"/>
            <a:r>
              <a:rPr lang="cs-CZ" sz="1800"/>
              <a:t>Text-based analysis of products referred to in companies‘ 10-K filings</a:t>
            </a:r>
          </a:p>
          <a:p>
            <a:pPr marL="1085850" lvl="2" indent="-171450"/>
            <a:r>
              <a:rPr lang="cs-CZ" sz="1800"/>
              <a:t>Define a time-varying network of firms based on the similarity of their product descriptions</a:t>
            </a:r>
          </a:p>
          <a:p>
            <a:pPr marL="1085850" lvl="2" indent="-171450"/>
            <a:r>
              <a:rPr lang="cs-CZ" sz="1800"/>
              <a:t>Captures the intensity of competition</a:t>
            </a:r>
          </a:p>
          <a:p>
            <a:pPr marL="1085850" lvl="2" indent="-171450"/>
            <a:r>
              <a:rPr lang="cs-CZ" sz="1800"/>
              <a:t>Varies over time</a:t>
            </a:r>
          </a:p>
          <a:p>
            <a:pPr marL="628650" lvl="1" indent="-171450"/>
            <a:endParaRPr lang="cs-CZ" sz="2000"/>
          </a:p>
          <a:p>
            <a:pPr marL="628650" lvl="1" indent="-171450"/>
            <a:endParaRPr lang="cs-CZ" sz="2000"/>
          </a:p>
          <a:p>
            <a:pPr marL="171450" indent="-171450"/>
            <a:endParaRPr lang="cs-CZ" sz="200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cs-CZ"/>
              <a:t>Is concentration on the rise?</a:t>
            </a:r>
          </a:p>
        </p:txBody>
      </p:sp>
    </p:spTree>
    <p:extLst>
      <p:ext uri="{BB962C8B-B14F-4D97-AF65-F5344CB8AC3E}">
        <p14:creationId xmlns:p14="http://schemas.microsoft.com/office/powerpoint/2010/main" val="28130063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0515600" cy="4703153"/>
          </a:xfrm>
        </p:spPr>
        <p:txBody>
          <a:bodyPr>
            <a:noAutofit/>
          </a:bodyPr>
          <a:lstStyle/>
          <a:p>
            <a:pPr marL="171450" indent="-171450"/>
            <a:r>
              <a:rPr lang="cs-CZ" sz="2400"/>
              <a:t>With Cournot, market power nicely inversely related to the number of firms</a:t>
            </a:r>
          </a:p>
          <a:p>
            <a:pPr marL="171450" indent="-171450"/>
            <a:r>
              <a:rPr lang="cs-CZ" sz="2400">
                <a:solidFill>
                  <a:schemeClr val="accent1"/>
                </a:solidFill>
              </a:rPr>
              <a:t>But what about </a:t>
            </a:r>
            <a:r>
              <a:rPr lang="cs-CZ" sz="2400" b="1">
                <a:solidFill>
                  <a:schemeClr val="accent1"/>
                </a:solidFill>
              </a:rPr>
              <a:t>Bertrand </a:t>
            </a:r>
            <a:r>
              <a:rPr lang="en-US" sz="2400" b="1">
                <a:solidFill>
                  <a:schemeClr val="accent1"/>
                </a:solidFill>
              </a:rPr>
              <a:t>model</a:t>
            </a:r>
            <a:r>
              <a:rPr lang="cs-CZ" sz="2400">
                <a:solidFill>
                  <a:schemeClr val="accent1"/>
                </a:solidFill>
              </a:rPr>
              <a:t>?</a:t>
            </a:r>
          </a:p>
          <a:p>
            <a:pPr marL="171450" indent="-171450"/>
            <a:r>
              <a:rPr lang="cs-CZ" sz="2400">
                <a:solidFill>
                  <a:schemeClr val="accent1"/>
                </a:solidFill>
              </a:rPr>
              <a:t>Or the </a:t>
            </a:r>
            <a:r>
              <a:rPr lang="cs-CZ" sz="2400" b="1">
                <a:solidFill>
                  <a:schemeClr val="accent1"/>
                </a:solidFill>
              </a:rPr>
              <a:t>Stackelberg model</a:t>
            </a:r>
            <a:r>
              <a:rPr lang="cs-CZ" sz="2400">
                <a:solidFill>
                  <a:schemeClr val="accent1"/>
                </a:solidFill>
              </a:rPr>
              <a:t>?</a:t>
            </a:r>
          </a:p>
          <a:p>
            <a:pPr marL="171450" indent="-171450"/>
            <a:r>
              <a:rPr lang="cs-CZ" sz="2400">
                <a:solidFill>
                  <a:schemeClr val="accent1"/>
                </a:solidFill>
              </a:rPr>
              <a:t>And what about markets with free entry?</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cs-CZ"/>
              <a:t>Marketpower with other oligopoly models</a:t>
            </a:r>
          </a:p>
        </p:txBody>
      </p:sp>
    </p:spTree>
    <p:extLst>
      <p:ext uri="{BB962C8B-B14F-4D97-AF65-F5344CB8AC3E}">
        <p14:creationId xmlns:p14="http://schemas.microsoft.com/office/powerpoint/2010/main" val="421945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0515600" cy="4703153"/>
          </a:xfrm>
        </p:spPr>
        <p:txBody>
          <a:bodyPr>
            <a:noAutofit/>
          </a:bodyPr>
          <a:lstStyle/>
          <a:p>
            <a:pPr marL="171450" indent="-171450"/>
            <a:r>
              <a:rPr lang="en-US" sz="2400"/>
              <a:t>Assume</a:t>
            </a:r>
            <a:endParaRPr lang="en-US" sz="2000"/>
          </a:p>
          <a:p>
            <a:pPr marL="628650" lvl="1" indent="-171450"/>
            <a:r>
              <a:rPr lang="en-US" sz="2000"/>
              <a:t>2 firms</a:t>
            </a:r>
          </a:p>
          <a:p>
            <a:pPr marL="628650" lvl="1" indent="-171450"/>
            <a:r>
              <a:rPr lang="en-US" sz="2000"/>
              <a:t>P</a:t>
            </a:r>
            <a:r>
              <a:rPr lang="cs-CZ" sz="2000"/>
              <a:t>rice competitio</a:t>
            </a:r>
            <a:r>
              <a:rPr lang="en-US" sz="2000"/>
              <a:t>n</a:t>
            </a:r>
          </a:p>
          <a:p>
            <a:pPr marL="628650" lvl="1" indent="-171450"/>
            <a:r>
              <a:rPr lang="en-US" sz="2000"/>
              <a:t>H</a:t>
            </a:r>
            <a:r>
              <a:rPr lang="cs-CZ" sz="2000"/>
              <a:t>omogeneous products</a:t>
            </a:r>
            <a:r>
              <a:rPr lang="en-US" sz="2000"/>
              <a:t> </a:t>
            </a:r>
          </a:p>
          <a:p>
            <a:pPr marL="628650" lvl="1" indent="-171450"/>
            <a:r>
              <a:rPr lang="en-US" sz="2000"/>
              <a:t>Homogeneous marginal costs</a:t>
            </a:r>
          </a:p>
          <a:p>
            <a:pPr marL="628650" lvl="1" indent="-171450"/>
            <a:r>
              <a:rPr lang="en-US" sz="2000"/>
              <a:t>Firms split the market equally</a:t>
            </a:r>
          </a:p>
          <a:p>
            <a:pPr marL="0" indent="0">
              <a:buNone/>
            </a:pPr>
            <a:endParaRPr lang="en-US" sz="1400">
              <a:solidFill>
                <a:schemeClr val="accent1"/>
              </a:solidFill>
            </a:endParaRPr>
          </a:p>
          <a:p>
            <a:pPr marL="171450" indent="-171450"/>
            <a:r>
              <a:rPr lang="en-US" sz="2400">
                <a:solidFill>
                  <a:schemeClr val="accent1"/>
                </a:solidFill>
              </a:rPr>
              <a:t>What will be the market shares of 2</a:t>
            </a:r>
            <a:r>
              <a:rPr lang="cs-CZ" sz="2400">
                <a:solidFill>
                  <a:schemeClr val="accent1"/>
                </a:solidFill>
              </a:rPr>
              <a:t> firms that split the output equally</a:t>
            </a:r>
            <a:r>
              <a:rPr lang="en-US" sz="2400">
                <a:solidFill>
                  <a:schemeClr val="accent1"/>
                </a:solidFill>
              </a:rPr>
              <a:t>?</a:t>
            </a:r>
          </a:p>
          <a:p>
            <a:pPr marL="171450" indent="-171450"/>
            <a:r>
              <a:rPr lang="en-US" sz="2400">
                <a:solidFill>
                  <a:schemeClr val="accent1"/>
                </a:solidFill>
              </a:rPr>
              <a:t>What will be the markups?</a:t>
            </a:r>
          </a:p>
          <a:p>
            <a:pPr marL="171450" indent="-171450"/>
            <a:r>
              <a:rPr lang="en-US" sz="2400">
                <a:solidFill>
                  <a:schemeClr val="accent1"/>
                </a:solidFill>
              </a:rPr>
              <a:t>How does this compare with the Cournot model?</a:t>
            </a:r>
            <a:endParaRPr lang="cs-CZ" sz="2400">
              <a:solidFill>
                <a:schemeClr val="accent1"/>
              </a:solidFill>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cs-CZ"/>
              <a:t>Market power in Bertrand oligopoly</a:t>
            </a:r>
          </a:p>
        </p:txBody>
      </p:sp>
      <p:pic>
        <p:nvPicPr>
          <p:cNvPr id="4" name="Picture 2" descr="Download Question Mark Question Response Royalty-Free Stock Illustration  Image - Pixabay">
            <a:extLst>
              <a:ext uri="{FF2B5EF4-FFF2-40B4-BE49-F238E27FC236}">
                <a16:creationId xmlns:a16="http://schemas.microsoft.com/office/drawing/2014/main" id="{12259263-FF04-4F6E-9F42-C2244E8913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0419" y="4481294"/>
            <a:ext cx="2011581" cy="2011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610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0515600" cy="4703153"/>
              </a:xfrm>
            </p:spPr>
            <p:txBody>
              <a:bodyPr>
                <a:noAutofit/>
              </a:bodyPr>
              <a:lstStyle/>
              <a:p>
                <a:pPr marL="171450" indent="-171450"/>
                <a:r>
                  <a:rPr lang="en-US" sz="2400"/>
                  <a:t>Assume</a:t>
                </a:r>
                <a:endParaRPr lang="en-US" sz="2000"/>
              </a:p>
              <a:p>
                <a:pPr marL="628650" lvl="1" indent="-171450"/>
                <a:r>
                  <a:rPr lang="en-US" sz="2000"/>
                  <a:t>2 firms</a:t>
                </a:r>
              </a:p>
              <a:p>
                <a:pPr marL="628650" lvl="1" indent="-171450"/>
                <a:r>
                  <a:rPr lang="en-US" sz="2000"/>
                  <a:t>P</a:t>
                </a:r>
                <a:r>
                  <a:rPr lang="cs-CZ" sz="2000"/>
                  <a:t>rice competitio</a:t>
                </a:r>
                <a:r>
                  <a:rPr lang="en-US" sz="2000"/>
                  <a:t>n</a:t>
                </a:r>
              </a:p>
              <a:p>
                <a:pPr marL="628650" lvl="1" indent="-171450"/>
                <a:r>
                  <a:rPr lang="en-US" sz="2000"/>
                  <a:t>H</a:t>
                </a:r>
                <a:r>
                  <a:rPr lang="cs-CZ" sz="2000"/>
                  <a:t>omogeneous products</a:t>
                </a:r>
                <a:r>
                  <a:rPr lang="en-US" sz="2000"/>
                  <a:t> </a:t>
                </a:r>
              </a:p>
              <a:p>
                <a:pPr marL="628650" lvl="1" indent="-171450"/>
                <a:r>
                  <a:rPr lang="en-US" sz="2000"/>
                  <a:t>Homogeneous marginal costs</a:t>
                </a:r>
              </a:p>
              <a:p>
                <a:pPr marL="628650" lvl="1" indent="-171450"/>
                <a:r>
                  <a:rPr lang="en-US" sz="2000"/>
                  <a:t>Firms split the market equally</a:t>
                </a:r>
              </a:p>
              <a:p>
                <a:pPr marL="0" indent="0">
                  <a:buNone/>
                </a:pPr>
                <a:endParaRPr lang="en-US" sz="1400">
                  <a:solidFill>
                    <a:schemeClr val="accent1"/>
                  </a:solidFill>
                </a:endParaRPr>
              </a:p>
              <a:p>
                <a:pPr marL="171450" indent="-171450"/>
                <a:r>
                  <a:rPr lang="en-US" sz="2400">
                    <a:solidFill>
                      <a:srgbClr val="00B050"/>
                    </a:solidFill>
                    <a:sym typeface="Wingdings" panose="05000000000000000000" pitchFamily="2" charset="2"/>
                  </a:rPr>
                  <a:t>C</a:t>
                </a:r>
                <a:r>
                  <a:rPr lang="cs-CZ" sz="2400">
                    <a:solidFill>
                      <a:srgbClr val="00B050"/>
                    </a:solidFill>
                    <a:sym typeface="Wingdings" panose="05000000000000000000" pitchFamily="2" charset="2"/>
                  </a:rPr>
                  <a:t>oncentration exactly the same as with a Cournot</a:t>
                </a:r>
              </a:p>
              <a:p>
                <a:pPr marL="171450" indent="-171450"/>
                <a:r>
                  <a:rPr lang="cs-CZ" sz="2400">
                    <a:solidFill>
                      <a:srgbClr val="00B050"/>
                    </a:solidFill>
                    <a:sym typeface="Wingdings" panose="05000000000000000000" pitchFamily="2" charset="2"/>
                  </a:rPr>
                  <a:t>But </a:t>
                </a:r>
                <a14:m>
                  <m:oMath xmlns:m="http://schemas.openxmlformats.org/officeDocument/2006/math">
                    <m:r>
                      <m:rPr>
                        <m:sty m:val="p"/>
                      </m:rPr>
                      <a:rPr lang="el-GR" sz="2400" i="1" dirty="0">
                        <a:solidFill>
                          <a:srgbClr val="00B050"/>
                        </a:solidFill>
                        <a:latin typeface="Cambria Math" panose="02040503050406030204" pitchFamily="18" charset="0"/>
                        <a:ea typeface="Cambria Math" panose="02040503050406030204" pitchFamily="18" charset="0"/>
                        <a:sym typeface="Wingdings" panose="05000000000000000000" pitchFamily="2" charset="2"/>
                      </a:rPr>
                      <m:t>μ</m:t>
                    </m:r>
                  </m:oMath>
                </a14:m>
                <a:r>
                  <a:rPr lang="cs-CZ" sz="2400">
                    <a:solidFill>
                      <a:srgbClr val="00B050"/>
                    </a:solidFill>
                  </a:rPr>
                  <a:t>=0</a:t>
                </a:r>
                <a:endParaRPr lang="en-US" sz="2400">
                  <a:solidFill>
                    <a:srgbClr val="00B050"/>
                  </a:solidFill>
                </a:endParaRPr>
              </a:p>
              <a:p>
                <a:pPr marL="171450" indent="-171450"/>
                <a:r>
                  <a:rPr lang="cs-CZ" sz="2400">
                    <a:solidFill>
                      <a:srgbClr val="00B050"/>
                    </a:solidFill>
                  </a:rPr>
                  <a:t>With 1000, 10 or even 2 firms, P=MC and </a:t>
                </a:r>
                <a14:m>
                  <m:oMath xmlns:m="http://schemas.openxmlformats.org/officeDocument/2006/math">
                    <m:r>
                      <m:rPr>
                        <m:sty m:val="p"/>
                      </m:rPr>
                      <a:rPr lang="el-GR" sz="2400" i="1" dirty="0">
                        <a:solidFill>
                          <a:srgbClr val="00B050"/>
                        </a:solidFill>
                        <a:latin typeface="Cambria Math" panose="02040503050406030204" pitchFamily="18" charset="0"/>
                        <a:ea typeface="Cambria Math" panose="02040503050406030204" pitchFamily="18" charset="0"/>
                        <a:sym typeface="Wingdings" panose="05000000000000000000" pitchFamily="2" charset="2"/>
                      </a:rPr>
                      <m:t>μ</m:t>
                    </m:r>
                  </m:oMath>
                </a14:m>
                <a:r>
                  <a:rPr lang="cs-CZ" sz="2400">
                    <a:solidFill>
                      <a:srgbClr val="00B050"/>
                    </a:solidFill>
                  </a:rPr>
                  <a:t>=0!</a:t>
                </a:r>
                <a:endParaRPr lang="cs-CZ" sz="2400">
                  <a:solidFill>
                    <a:srgbClr val="00B050"/>
                  </a:solidFill>
                  <a:sym typeface="Wingdings" panose="05000000000000000000" pitchFamily="2" charset="2"/>
                </a:endParaRPr>
              </a:p>
            </p:txBody>
          </p:sp>
        </mc:Choice>
        <mc:Fallback>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38200" y="1789722"/>
                <a:ext cx="10515600" cy="4703153"/>
              </a:xfrm>
              <a:blipFill>
                <a:blip r:embed="rId3"/>
                <a:stretch>
                  <a:fillRect l="-812" t="-1816"/>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cs-CZ"/>
              <a:t>Market power in Bertrand oligopoly</a:t>
            </a:r>
          </a:p>
        </p:txBody>
      </p:sp>
      <p:pic>
        <p:nvPicPr>
          <p:cNvPr id="6" name="Picture 2" descr="Článek: Jaký mobilní operátor je pro mě ten nejlepší ? | Blog | O nás -  Krytoland.cz | Krytoland pouzdra a kryty na mobil">
            <a:extLst>
              <a:ext uri="{FF2B5EF4-FFF2-40B4-BE49-F238E27FC236}">
                <a16:creationId xmlns:a16="http://schemas.microsoft.com/office/drawing/2014/main" id="{36B3DD6C-1149-44EA-8276-7EF0CC5E29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398" y="1789722"/>
            <a:ext cx="2831907" cy="14204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iwi finance – Finanční poradenství – Kiwi Finance">
            <a:extLst>
              <a:ext uri="{FF2B5EF4-FFF2-40B4-BE49-F238E27FC236}">
                <a16:creationId xmlns:a16="http://schemas.microsoft.com/office/drawing/2014/main" id="{013FFDCA-DFDB-4BD0-A545-A63BA714F8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9307" y="3210142"/>
            <a:ext cx="4742374" cy="1099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066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p:txBody>
              <a:bodyPr>
                <a:noAutofit/>
              </a:bodyPr>
              <a:lstStyle/>
              <a:p>
                <a:pPr marL="171450" lvl="0" indent="-171450"/>
                <a:r>
                  <a:rPr lang="cs-CZ" sz="2400">
                    <a:sym typeface="Wingdings" panose="05000000000000000000" pitchFamily="2" charset="2"/>
                  </a:rPr>
                  <a:t>As </a:t>
                </a:r>
                <a:r>
                  <a:rPr lang="cs-CZ" sz="2400" dirty="0">
                    <a:sym typeface="Wingdings" panose="05000000000000000000" pitchFamily="2" charset="2"/>
                  </a:rPr>
                  <a:t>with the </a:t>
                </a:r>
                <a:r>
                  <a:rPr lang="cs-CZ" sz="2400" dirty="0" err="1">
                    <a:sym typeface="Wingdings" panose="05000000000000000000" pitchFamily="2" charset="2"/>
                  </a:rPr>
                  <a:t>simplest</a:t>
                </a:r>
                <a:r>
                  <a:rPr lang="cs-CZ" sz="2400" dirty="0">
                    <a:sym typeface="Wingdings" panose="05000000000000000000" pitchFamily="2" charset="2"/>
                  </a:rPr>
                  <a:t> </a:t>
                </a:r>
                <a:r>
                  <a:rPr lang="cs-CZ" sz="2400" dirty="0" err="1">
                    <a:sym typeface="Wingdings" panose="05000000000000000000" pitchFamily="2" charset="2"/>
                  </a:rPr>
                  <a:t>version</a:t>
                </a:r>
                <a:r>
                  <a:rPr lang="cs-CZ" sz="2400" dirty="0">
                    <a:sym typeface="Wingdings" panose="05000000000000000000" pitchFamily="2" charset="2"/>
                  </a:rPr>
                  <a:t> of </a:t>
                </a:r>
                <a:r>
                  <a:rPr lang="cs-CZ" sz="2400" dirty="0" err="1">
                    <a:sym typeface="Wingdings" panose="05000000000000000000" pitchFamily="2" charset="2"/>
                  </a:rPr>
                  <a:t>Cournot</a:t>
                </a:r>
                <a:r>
                  <a:rPr lang="cs-CZ" sz="2400" dirty="0">
                    <a:sym typeface="Wingdings" panose="05000000000000000000" pitchFamily="2" charset="2"/>
                  </a:rPr>
                  <a:t>:</a:t>
                </a:r>
              </a:p>
              <a:p>
                <a:pPr marL="628650" lvl="1" indent="-171450"/>
                <a:r>
                  <a:rPr lang="cs-CZ" sz="2000" dirty="0">
                    <a:sym typeface="Wingdings" panose="05000000000000000000" pitchFamily="2" charset="2"/>
                  </a:rPr>
                  <a:t>MC = c</a:t>
                </a:r>
              </a:p>
              <a:p>
                <a:pPr marL="628650" lvl="1" indent="-171450"/>
                <a:r>
                  <a:rPr lang="cs-CZ" sz="2000" dirty="0">
                    <a:sym typeface="Wingdings" panose="05000000000000000000" pitchFamily="2" charset="2"/>
                  </a:rPr>
                  <a:t>Inverse </a:t>
                </a:r>
                <a:r>
                  <a:rPr lang="cs-CZ" sz="2000" dirty="0" err="1">
                    <a:sym typeface="Wingdings" panose="05000000000000000000" pitchFamily="2" charset="2"/>
                  </a:rPr>
                  <a:t>demand</a:t>
                </a:r>
                <a:r>
                  <a:rPr lang="cs-CZ" sz="2000" dirty="0">
                    <a:sym typeface="Wingdings" panose="05000000000000000000" pitchFamily="2" charset="2"/>
                  </a:rPr>
                  <a:t> </a:t>
                </a:r>
                <a14:m>
                  <m:oMath xmlns:m="http://schemas.openxmlformats.org/officeDocument/2006/math">
                    <m:r>
                      <a:rPr lang="cs-CZ" sz="2000" i="1">
                        <a:latin typeface="Cambria Math" panose="02040503050406030204" pitchFamily="18" charset="0"/>
                        <a:ea typeface="Cambria Math" panose="02040503050406030204" pitchFamily="18" charset="0"/>
                      </a:rPr>
                      <m:t>𝑃</m:t>
                    </m:r>
                    <m:d>
                      <m:dPr>
                        <m:ctrlPr>
                          <a:rPr lang="cs-CZ" sz="2000" i="1">
                            <a:latin typeface="Cambria Math" panose="02040503050406030204" pitchFamily="18" charset="0"/>
                            <a:ea typeface="Cambria Math" panose="02040503050406030204" pitchFamily="18" charset="0"/>
                          </a:rPr>
                        </m:ctrlPr>
                      </m:dPr>
                      <m:e>
                        <m:r>
                          <a:rPr lang="cs-CZ" sz="2000" i="1">
                            <a:latin typeface="Cambria Math" panose="02040503050406030204" pitchFamily="18" charset="0"/>
                            <a:ea typeface="Cambria Math" panose="02040503050406030204" pitchFamily="18" charset="0"/>
                          </a:rPr>
                          <m:t>𝑄</m:t>
                        </m:r>
                      </m:e>
                    </m:d>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𝑎</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𝑏</m:t>
                    </m:r>
                    <m:r>
                      <a:rPr lang="cs-CZ" sz="2000" b="0" i="1" smtClean="0">
                        <a:latin typeface="Cambria Math" panose="02040503050406030204" pitchFamily="18" charset="0"/>
                        <a:ea typeface="Cambria Math" panose="02040503050406030204" pitchFamily="18" charset="0"/>
                      </a:rPr>
                      <m:t>(</m:t>
                    </m:r>
                    <m:sSub>
                      <m:sSubPr>
                        <m:ctrlPr>
                          <a:rPr lang="cs-CZ" sz="2000" b="0" i="1" smtClean="0">
                            <a:latin typeface="Cambria Math" panose="02040503050406030204" pitchFamily="18" charset="0"/>
                            <a:ea typeface="Cambria Math" panose="02040503050406030204" pitchFamily="18" charset="0"/>
                          </a:rPr>
                        </m:ctrlPr>
                      </m:sSubPr>
                      <m:e>
                        <m:r>
                          <a:rPr lang="cs-CZ" sz="2000" b="0" i="1" smtClean="0">
                            <a:latin typeface="Cambria Math" panose="02040503050406030204" pitchFamily="18" charset="0"/>
                            <a:ea typeface="Cambria Math" panose="02040503050406030204" pitchFamily="18" charset="0"/>
                          </a:rPr>
                          <m:t>𝑞</m:t>
                        </m:r>
                      </m:e>
                      <m:sub>
                        <m:r>
                          <a:rPr lang="cs-CZ" sz="2000" b="0" i="1" smtClean="0">
                            <a:latin typeface="Cambria Math" panose="02040503050406030204" pitchFamily="18" charset="0"/>
                            <a:ea typeface="Cambria Math" panose="02040503050406030204" pitchFamily="18" charset="0"/>
                          </a:rPr>
                          <m:t>1</m:t>
                        </m:r>
                      </m:sub>
                    </m:sSub>
                    <m:r>
                      <a:rPr lang="cs-CZ" sz="2000" b="0" i="1" smtClean="0">
                        <a:latin typeface="Cambria Math" panose="02040503050406030204" pitchFamily="18" charset="0"/>
                        <a:ea typeface="Cambria Math" panose="02040503050406030204" pitchFamily="18" charset="0"/>
                      </a:rPr>
                      <m:t>+</m:t>
                    </m:r>
                    <m:sSub>
                      <m:sSubPr>
                        <m:ctrlPr>
                          <a:rPr lang="cs-CZ" sz="2000" i="1">
                            <a:latin typeface="Cambria Math" panose="02040503050406030204" pitchFamily="18" charset="0"/>
                            <a:ea typeface="Cambria Math" panose="02040503050406030204" pitchFamily="18" charset="0"/>
                          </a:rPr>
                        </m:ctrlPr>
                      </m:sSubPr>
                      <m:e>
                        <m:r>
                          <a:rPr lang="cs-CZ" sz="2000" i="1">
                            <a:latin typeface="Cambria Math" panose="02040503050406030204" pitchFamily="18" charset="0"/>
                            <a:ea typeface="Cambria Math" panose="02040503050406030204" pitchFamily="18" charset="0"/>
                          </a:rPr>
                          <m:t>𝑞</m:t>
                        </m:r>
                      </m:e>
                      <m:sub>
                        <m:r>
                          <a:rPr lang="cs-CZ" sz="2000" b="0" i="1" smtClean="0">
                            <a:latin typeface="Cambria Math" panose="02040503050406030204" pitchFamily="18" charset="0"/>
                            <a:ea typeface="Cambria Math" panose="02040503050406030204" pitchFamily="18" charset="0"/>
                          </a:rPr>
                          <m:t>2</m:t>
                        </m:r>
                      </m:sub>
                    </m:sSub>
                    <m:r>
                      <a:rPr lang="cs-CZ" sz="2000" b="0" i="1" smtClean="0">
                        <a:latin typeface="Cambria Math" panose="02040503050406030204" pitchFamily="18" charset="0"/>
                        <a:ea typeface="Cambria Math" panose="02040503050406030204" pitchFamily="18" charset="0"/>
                      </a:rPr>
                      <m:t>)</m:t>
                    </m:r>
                  </m:oMath>
                </a14:m>
                <a:endParaRPr lang="cs-CZ" sz="2000" dirty="0">
                  <a:sym typeface="Wingdings" panose="05000000000000000000" pitchFamily="2" charset="2"/>
                </a:endParaRPr>
              </a:p>
              <a:p>
                <a:pPr marL="171450" indent="-171450"/>
                <a:r>
                  <a:rPr lang="cs-CZ" sz="2400" dirty="0">
                    <a:sym typeface="Wingdings" panose="05000000000000000000" pitchFamily="2" charset="2"/>
                  </a:rPr>
                  <a:t>But </a:t>
                </a:r>
                <a:r>
                  <a:rPr lang="cs-CZ" sz="2400" dirty="0" err="1">
                    <a:sym typeface="Wingdings" panose="05000000000000000000" pitchFamily="2" charset="2"/>
                  </a:rPr>
                  <a:t>now</a:t>
                </a:r>
                <a:r>
                  <a:rPr lang="cs-CZ" sz="2400" dirty="0">
                    <a:sym typeface="Wingdings" panose="05000000000000000000" pitchFamily="2" charset="2"/>
                  </a:rPr>
                  <a:t> </a:t>
                </a:r>
                <a:r>
                  <a:rPr lang="cs-CZ" sz="2400" dirty="0" err="1">
                    <a:sym typeface="Wingdings" panose="05000000000000000000" pitchFamily="2" charset="2"/>
                  </a:rPr>
                  <a:t>sequential</a:t>
                </a:r>
                <a:r>
                  <a:rPr lang="cs-CZ" sz="2400" dirty="0">
                    <a:sym typeface="Wingdings" panose="05000000000000000000" pitchFamily="2" charset="2"/>
                  </a:rPr>
                  <a:t> </a:t>
                </a:r>
                <a:r>
                  <a:rPr lang="cs-CZ" sz="2400" dirty="0" err="1">
                    <a:sym typeface="Wingdings" panose="05000000000000000000" pitchFamily="2" charset="2"/>
                  </a:rPr>
                  <a:t>timing</a:t>
                </a:r>
                <a:endParaRPr lang="cs-CZ" sz="2400" dirty="0">
                  <a:sym typeface="Wingdings" panose="05000000000000000000" pitchFamily="2" charset="2"/>
                </a:endParaRPr>
              </a:p>
              <a:p>
                <a:pPr marL="914400" lvl="1" indent="-457200">
                  <a:buFont typeface="+mj-lt"/>
                  <a:buAutoNum type="arabicPeriod"/>
                </a:pPr>
                <a:r>
                  <a:rPr lang="cs-CZ" sz="2000" dirty="0" err="1">
                    <a:sym typeface="Wingdings" panose="05000000000000000000" pitchFamily="2" charset="2"/>
                  </a:rPr>
                  <a:t>Firm</a:t>
                </a:r>
                <a:r>
                  <a:rPr lang="cs-CZ" sz="2000" dirty="0">
                    <a:sym typeface="Wingdings" panose="05000000000000000000" pitchFamily="2" charset="2"/>
                  </a:rPr>
                  <a:t> 1 </a:t>
                </a:r>
                <a:r>
                  <a:rPr lang="cs-CZ" sz="2000" dirty="0" err="1">
                    <a:sym typeface="Wingdings" panose="05000000000000000000" pitchFamily="2" charset="2"/>
                  </a:rPr>
                  <a:t>sets</a:t>
                </a:r>
                <a:r>
                  <a:rPr lang="cs-CZ" sz="2000" dirty="0">
                    <a:sym typeface="Wingdings" panose="05000000000000000000" pitchFamily="2" charset="2"/>
                  </a:rPr>
                  <a:t> q</a:t>
                </a:r>
                <a:r>
                  <a:rPr lang="cs-CZ" sz="2000" baseline="-25000" dirty="0">
                    <a:sym typeface="Wingdings" panose="05000000000000000000" pitchFamily="2" charset="2"/>
                  </a:rPr>
                  <a:t>1</a:t>
                </a:r>
                <a:endParaRPr lang="cs-CZ" sz="2000" dirty="0">
                  <a:sym typeface="Wingdings" panose="05000000000000000000" pitchFamily="2" charset="2"/>
                </a:endParaRPr>
              </a:p>
              <a:p>
                <a:pPr marL="914400" lvl="1" indent="-457200">
                  <a:buFont typeface="+mj-lt"/>
                  <a:buAutoNum type="arabicPeriod"/>
                </a:pPr>
                <a:r>
                  <a:rPr lang="cs-CZ" sz="2000" dirty="0" err="1">
                    <a:sym typeface="Wingdings" panose="05000000000000000000" pitchFamily="2" charset="2"/>
                  </a:rPr>
                  <a:t>Firm</a:t>
                </a:r>
                <a:r>
                  <a:rPr lang="cs-CZ" sz="2000" dirty="0">
                    <a:sym typeface="Wingdings" panose="05000000000000000000" pitchFamily="2" charset="2"/>
                  </a:rPr>
                  <a:t> 2 </a:t>
                </a:r>
                <a:r>
                  <a:rPr lang="cs-CZ" sz="2000" dirty="0" err="1">
                    <a:sym typeface="Wingdings" panose="05000000000000000000" pitchFamily="2" charset="2"/>
                  </a:rPr>
                  <a:t>sets</a:t>
                </a:r>
                <a:r>
                  <a:rPr lang="cs-CZ" sz="2000" dirty="0">
                    <a:sym typeface="Wingdings" panose="05000000000000000000" pitchFamily="2" charset="2"/>
                  </a:rPr>
                  <a:t> q</a:t>
                </a:r>
                <a:r>
                  <a:rPr lang="cs-CZ" sz="2000" baseline="-25000" dirty="0">
                    <a:sym typeface="Wingdings" panose="05000000000000000000" pitchFamily="2" charset="2"/>
                  </a:rPr>
                  <a:t>2</a:t>
                </a:r>
              </a:p>
              <a:p>
                <a:pPr marL="171450" indent="-171450"/>
                <a:r>
                  <a:rPr lang="cs-CZ" sz="2400">
                    <a:sym typeface="Wingdings" panose="05000000000000000000" pitchFamily="2" charset="2"/>
                  </a:rPr>
                  <a:t>Sequential </a:t>
                </a:r>
                <a:r>
                  <a:rPr lang="cs-CZ" sz="2400" dirty="0">
                    <a:sym typeface="Wingdings" panose="05000000000000000000" pitchFamily="2" charset="2"/>
                  </a:rPr>
                  <a:t>game </a:t>
                </a:r>
                <a:r>
                  <a:rPr lang="cs-CZ" sz="2400">
                    <a:sym typeface="Wingdings" panose="05000000000000000000" pitchFamily="2" charset="2"/>
                  </a:rPr>
                  <a:t> looking forsubgame-perfect </a:t>
                </a:r>
                <a:r>
                  <a:rPr lang="cs-CZ" sz="2400" dirty="0" err="1">
                    <a:sym typeface="Wingdings" panose="05000000000000000000" pitchFamily="2" charset="2"/>
                  </a:rPr>
                  <a:t>equilibrium</a:t>
                </a:r>
                <a:endParaRPr lang="en-US" sz="2400" dirty="0">
                  <a:sym typeface="Wingdings" panose="05000000000000000000" pitchFamily="2" charset="2"/>
                </a:endParaRPr>
              </a:p>
              <a:p>
                <a:pPr marL="171450" lvl="0" indent="-171450"/>
                <a:r>
                  <a:rPr lang="en-US" sz="2400" dirty="0">
                    <a:sym typeface="Wingdings" panose="05000000000000000000" pitchFamily="2" charset="2"/>
                  </a:rPr>
                  <a:t>Finite number of period (2)  can be solved by backward induction</a:t>
                </a:r>
              </a:p>
            </p:txBody>
          </p:sp>
        </mc:Choice>
        <mc:Fallback>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blipFill>
                <a:blip r:embed="rId3"/>
                <a:stretch>
                  <a:fillRect l="-812" t="-1961"/>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a:t>Market power in Stackelberg oligopoly</a:t>
            </a:r>
            <a:endParaRPr lang="cs-CZ" dirty="0"/>
          </a:p>
        </p:txBody>
      </p:sp>
      <p:pic>
        <p:nvPicPr>
          <p:cNvPr id="4" name="Picture 10" descr="Potraviny-Večerka | Trutnov">
            <a:extLst>
              <a:ext uri="{FF2B5EF4-FFF2-40B4-BE49-F238E27FC236}">
                <a16:creationId xmlns:a16="http://schemas.microsoft.com/office/drawing/2014/main" id="{2682AF9B-3539-428E-9AAB-E1D6A0656E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51785" y="2078373"/>
            <a:ext cx="1502015" cy="2005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MÉDIA | Albert Newsroom">
            <a:extLst>
              <a:ext uri="{FF2B5EF4-FFF2-40B4-BE49-F238E27FC236}">
                <a16:creationId xmlns:a16="http://schemas.microsoft.com/office/drawing/2014/main" id="{DD6E916F-9B49-4C9D-9163-2836CA48C2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2410" y="1685925"/>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335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p:txBody>
              <a:bodyPr>
                <a:noAutofit/>
              </a:bodyPr>
              <a:lstStyle/>
              <a:p>
                <a:pPr marL="0" indent="0">
                  <a:buNone/>
                </a:pPr>
                <a:r>
                  <a:rPr lang="en-US" sz="2400" b="1" dirty="0">
                    <a:sym typeface="Wingdings" panose="05000000000000000000" pitchFamily="2" charset="2"/>
                  </a:rPr>
                  <a:t>Period 2</a:t>
                </a:r>
              </a:p>
              <a:p>
                <a:pPr marL="171450" indent="-171450"/>
                <a:r>
                  <a:rPr lang="en-US" sz="2400" dirty="0">
                    <a:sym typeface="Wingdings" panose="05000000000000000000" pitchFamily="2" charset="2"/>
                  </a:rPr>
                  <a:t>q</a:t>
                </a:r>
                <a:r>
                  <a:rPr lang="en-US" sz="2400" baseline="-25000" dirty="0">
                    <a:sym typeface="Wingdings" panose="05000000000000000000" pitchFamily="2" charset="2"/>
                  </a:rPr>
                  <a:t>1</a:t>
                </a:r>
                <a:r>
                  <a:rPr lang="en-US" sz="2400" dirty="0">
                    <a:sym typeface="Wingdings" panose="05000000000000000000" pitchFamily="2" charset="2"/>
                  </a:rPr>
                  <a:t> has been decided </a:t>
                </a:r>
              </a:p>
              <a:p>
                <a:pPr marL="171450" indent="-171450"/>
                <a:r>
                  <a:rPr lang="en-US" sz="2400" dirty="0">
                    <a:sym typeface="Wingdings" panose="05000000000000000000" pitchFamily="2" charset="2"/>
                  </a:rPr>
                  <a:t>firm 2 chooses quantity according to its Cournot-style best-response </a:t>
                </a:r>
                <a:r>
                  <a:rPr lang="en-US" sz="2400">
                    <a:sym typeface="Wingdings" panose="05000000000000000000" pitchFamily="2" charset="2"/>
                  </a:rPr>
                  <a:t>curve </a:t>
                </a:r>
                <a:endParaRPr lang="cs-CZ" sz="2400">
                  <a:sym typeface="Wingdings" panose="05000000000000000000" pitchFamily="2" charset="2"/>
                </a:endParaRPr>
              </a:p>
              <a:p>
                <a:pPr marL="628650" lvl="1" indent="-171450"/>
                <a14:m>
                  <m:oMath xmlns:m="http://schemas.openxmlformats.org/officeDocument/2006/math">
                    <m:sSubSup>
                      <m:sSubSupPr>
                        <m:ctrlPr>
                          <a:rPr lang="cs-CZ" i="1">
                            <a:latin typeface="Cambria Math" panose="02040503050406030204" pitchFamily="18" charset="0"/>
                            <a:ea typeface="Cambria Math" panose="02040503050406030204" pitchFamily="18" charset="0"/>
                          </a:rPr>
                        </m:ctrlPr>
                      </m:sSubSupPr>
                      <m:e>
                        <m:r>
                          <a:rPr lang="en-GB" i="1">
                            <a:latin typeface="Cambria Math" panose="02040503050406030204" pitchFamily="18" charset="0"/>
                            <a:ea typeface="Cambria Math" panose="02040503050406030204" pitchFamily="18" charset="0"/>
                          </a:rPr>
                          <m:t>𝑞</m:t>
                        </m:r>
                      </m:e>
                      <m:sub>
                        <m:r>
                          <a:rPr lang="cs-CZ" b="0" i="1" smtClean="0">
                            <a:latin typeface="Cambria Math" panose="02040503050406030204" pitchFamily="18" charset="0"/>
                            <a:ea typeface="Cambria Math" panose="02040503050406030204" pitchFamily="18" charset="0"/>
                          </a:rPr>
                          <m:t>2</m:t>
                        </m:r>
                      </m:sub>
                      <m:sup>
                        <m:r>
                          <a:rPr lang="en-GB" i="1">
                            <a:latin typeface="Cambria Math" panose="02040503050406030204" pitchFamily="18" charset="0"/>
                            <a:ea typeface="Cambria Math" panose="02040503050406030204" pitchFamily="18" charset="0"/>
                          </a:rPr>
                          <m:t>∗</m:t>
                        </m:r>
                      </m:sup>
                    </m:sSubSup>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r>
                          <a:rPr lang="en-GB" i="1">
                            <a:latin typeface="Cambria Math" panose="02040503050406030204" pitchFamily="18" charset="0"/>
                            <a:ea typeface="Cambria Math" panose="02040503050406030204" pitchFamily="18" charset="0"/>
                          </a:rPr>
                          <m:t>𝑎</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𝑐</m:t>
                        </m:r>
                      </m:num>
                      <m:den>
                        <m:r>
                          <a:rPr lang="en-GB" i="1">
                            <a:latin typeface="Cambria Math" panose="02040503050406030204" pitchFamily="18" charset="0"/>
                            <a:ea typeface="Cambria Math" panose="02040503050406030204" pitchFamily="18" charset="0"/>
                          </a:rPr>
                          <m:t>2</m:t>
                        </m:r>
                        <m:r>
                          <a:rPr lang="en-GB" i="1">
                            <a:latin typeface="Cambria Math" panose="02040503050406030204" pitchFamily="18" charset="0"/>
                            <a:ea typeface="Cambria Math" panose="02040503050406030204" pitchFamily="18" charset="0"/>
                          </a:rPr>
                          <m:t>𝑏</m:t>
                        </m:r>
                      </m:den>
                    </m:f>
                    <m:r>
                      <a:rPr lang="en-GB" i="1">
                        <a:latin typeface="Cambria Math" panose="02040503050406030204" pitchFamily="18" charset="0"/>
                        <a:ea typeface="Cambria Math" panose="02040503050406030204" pitchFamily="18" charset="0"/>
                      </a:rPr>
                      <m:t>−</m:t>
                    </m:r>
                    <m:f>
                      <m:fPr>
                        <m:ctrlPr>
                          <a:rPr lang="en-GB" i="1">
                            <a:latin typeface="Cambria Math" panose="02040503050406030204" pitchFamily="18" charset="0"/>
                            <a:ea typeface="Cambria Math" panose="02040503050406030204" pitchFamily="18" charset="0"/>
                          </a:rPr>
                        </m:ctrlPr>
                      </m:fPr>
                      <m:num>
                        <m:sSub>
                          <m:sSubPr>
                            <m:ctrlPr>
                              <a:rPr lang="en-GB" i="1" smtClean="0">
                                <a:latin typeface="Cambria Math" panose="02040503050406030204" pitchFamily="18" charset="0"/>
                                <a:ea typeface="Cambria Math" panose="02040503050406030204" pitchFamily="18" charset="0"/>
                              </a:rPr>
                            </m:ctrlPr>
                          </m:sSubPr>
                          <m:e>
                            <m:r>
                              <a:rPr lang="cs-CZ" b="0" i="1" smtClean="0">
                                <a:latin typeface="Cambria Math" panose="02040503050406030204" pitchFamily="18" charset="0"/>
                                <a:ea typeface="Cambria Math" panose="02040503050406030204" pitchFamily="18" charset="0"/>
                              </a:rPr>
                              <m:t>𝑞</m:t>
                            </m:r>
                          </m:e>
                          <m:sub>
                            <m:r>
                              <a:rPr lang="cs-CZ" b="0" i="1" smtClean="0">
                                <a:latin typeface="Cambria Math" panose="02040503050406030204" pitchFamily="18" charset="0"/>
                                <a:ea typeface="Cambria Math" panose="02040503050406030204" pitchFamily="18" charset="0"/>
                              </a:rPr>
                              <m:t>1</m:t>
                            </m:r>
                          </m:sub>
                        </m:sSub>
                      </m:num>
                      <m:den>
                        <m:r>
                          <a:rPr lang="en-GB" i="1">
                            <a:latin typeface="Cambria Math" panose="02040503050406030204" pitchFamily="18" charset="0"/>
                            <a:ea typeface="Cambria Math" panose="02040503050406030204" pitchFamily="18" charset="0"/>
                          </a:rPr>
                          <m:t>2</m:t>
                        </m:r>
                      </m:den>
                    </m:f>
                  </m:oMath>
                </a14:m>
                <a:endParaRPr lang="cs-CZ" sz="2000" i="1">
                  <a:latin typeface="Cambria Math" panose="02040503050406030204" pitchFamily="18" charset="0"/>
                  <a:ea typeface="Cambria Math" panose="02040503050406030204" pitchFamily="18" charset="0"/>
                </a:endParaRPr>
              </a:p>
              <a:p>
                <a:pPr marL="171450" indent="-171450"/>
                <a:endParaRPr lang="en-US" sz="2400"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blipFill>
                <a:blip r:embed="rId3"/>
                <a:stretch>
                  <a:fillRect l="-928" t="-1961"/>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dirty="0" err="1"/>
              <a:t>Sequential</a:t>
            </a:r>
            <a:r>
              <a:rPr lang="cs-CZ" dirty="0"/>
              <a:t> </a:t>
            </a:r>
            <a:r>
              <a:rPr lang="cs-CZ" dirty="0" err="1"/>
              <a:t>quantity</a:t>
            </a:r>
            <a:r>
              <a:rPr lang="cs-CZ" dirty="0"/>
              <a:t> </a:t>
            </a:r>
            <a:r>
              <a:rPr lang="cs-CZ" dirty="0" err="1"/>
              <a:t>competition</a:t>
            </a:r>
            <a:r>
              <a:rPr lang="cs-CZ" dirty="0"/>
              <a:t> (</a:t>
            </a:r>
            <a:r>
              <a:rPr lang="cs-CZ" dirty="0" err="1"/>
              <a:t>Stackelberg</a:t>
            </a:r>
            <a:r>
              <a:rPr lang="cs-CZ" dirty="0"/>
              <a:t>)</a:t>
            </a:r>
          </a:p>
        </p:txBody>
      </p:sp>
      <p:pic>
        <p:nvPicPr>
          <p:cNvPr id="4" name="Picture 10" descr="Potraviny-Večerka | Trutnov">
            <a:extLst>
              <a:ext uri="{FF2B5EF4-FFF2-40B4-BE49-F238E27FC236}">
                <a16:creationId xmlns:a16="http://schemas.microsoft.com/office/drawing/2014/main" id="{F1C59AE2-4817-4D26-8DED-E3F5735608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985" y="3716253"/>
            <a:ext cx="2058024" cy="27475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834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5BB4BE5-A86E-40CC-9FB7-C26547AD2938}"/>
              </a:ext>
            </a:extLst>
          </p:cNvPr>
          <p:cNvPicPr>
            <a:picLocks noChangeAspect="1"/>
          </p:cNvPicPr>
          <p:nvPr/>
        </p:nvPicPr>
        <p:blipFill>
          <a:blip r:embed="rId3"/>
          <a:stretch>
            <a:fillRect/>
          </a:stretch>
        </p:blipFill>
        <p:spPr>
          <a:xfrm>
            <a:off x="2307425" y="1341792"/>
            <a:ext cx="6391611" cy="545481"/>
          </a:xfrm>
          <a:prstGeom prst="rect">
            <a:avLst/>
          </a:prstGeom>
        </p:spPr>
      </p:pic>
      <p:pic>
        <p:nvPicPr>
          <p:cNvPr id="9" name="Picture 8">
            <a:extLst>
              <a:ext uri="{FF2B5EF4-FFF2-40B4-BE49-F238E27FC236}">
                <a16:creationId xmlns:a16="http://schemas.microsoft.com/office/drawing/2014/main" id="{A6AB615A-047E-49A6-AF5F-857175631F5A}"/>
              </a:ext>
            </a:extLst>
          </p:cNvPr>
          <p:cNvPicPr>
            <a:picLocks noChangeAspect="1"/>
          </p:cNvPicPr>
          <p:nvPr/>
        </p:nvPicPr>
        <p:blipFill>
          <a:blip r:embed="rId4"/>
          <a:stretch>
            <a:fillRect/>
          </a:stretch>
        </p:blipFill>
        <p:spPr>
          <a:xfrm>
            <a:off x="1657170" y="5364587"/>
            <a:ext cx="8877660" cy="604625"/>
          </a:xfrm>
          <a:prstGeom prst="rect">
            <a:avLst/>
          </a:prstGeom>
        </p:spPr>
      </p:pic>
      <p:sp>
        <p:nvSpPr>
          <p:cNvPr id="10" name="Rectangle 9">
            <a:extLst>
              <a:ext uri="{FF2B5EF4-FFF2-40B4-BE49-F238E27FC236}">
                <a16:creationId xmlns:a16="http://schemas.microsoft.com/office/drawing/2014/main" id="{8B323BCC-3B04-442F-8FDF-A91958A7A249}"/>
              </a:ext>
            </a:extLst>
          </p:cNvPr>
          <p:cNvSpPr/>
          <p:nvPr/>
        </p:nvSpPr>
        <p:spPr>
          <a:xfrm>
            <a:off x="1547445" y="6427374"/>
            <a:ext cx="9691078" cy="276999"/>
          </a:xfrm>
          <a:prstGeom prst="rect">
            <a:avLst/>
          </a:prstGeom>
        </p:spPr>
        <p:txBody>
          <a:bodyPr wrap="square">
            <a:spAutoFit/>
          </a:bodyPr>
          <a:lstStyle/>
          <a:p>
            <a:r>
              <a:rPr lang="cs-CZ" sz="1200">
                <a:hlinkClick r:id="rId5"/>
              </a:rPr>
              <a:t>https://www.counterpointresearch.com/global-handset-market-operating-profits-q2-2022/</a:t>
            </a:r>
            <a:endParaRPr lang="cs-CZ" sz="1200"/>
          </a:p>
        </p:txBody>
      </p:sp>
      <p:pic>
        <p:nvPicPr>
          <p:cNvPr id="7" name="Picture 6">
            <a:extLst>
              <a:ext uri="{FF2B5EF4-FFF2-40B4-BE49-F238E27FC236}">
                <a16:creationId xmlns:a16="http://schemas.microsoft.com/office/drawing/2014/main" id="{77D4396F-3AAA-4980-AA19-B28E9CA6E652}"/>
              </a:ext>
            </a:extLst>
          </p:cNvPr>
          <p:cNvPicPr>
            <a:picLocks noChangeAspect="1"/>
          </p:cNvPicPr>
          <p:nvPr/>
        </p:nvPicPr>
        <p:blipFill>
          <a:blip r:embed="rId6"/>
          <a:stretch>
            <a:fillRect/>
          </a:stretch>
        </p:blipFill>
        <p:spPr>
          <a:xfrm>
            <a:off x="1202269" y="1887274"/>
            <a:ext cx="8948701" cy="3435004"/>
          </a:xfrm>
          <a:prstGeom prst="rect">
            <a:avLst/>
          </a:prstGeom>
        </p:spPr>
      </p:pic>
      <p:sp>
        <p:nvSpPr>
          <p:cNvPr id="11" name="Title 4">
            <a:extLst>
              <a:ext uri="{FF2B5EF4-FFF2-40B4-BE49-F238E27FC236}">
                <a16:creationId xmlns:a16="http://schemas.microsoft.com/office/drawing/2014/main" id="{8BD0843A-21C3-4CBA-B424-F6F354C0D3D1}"/>
              </a:ext>
            </a:extLst>
          </p:cNvPr>
          <p:cNvSpPr>
            <a:spLocks noGrp="1"/>
          </p:cNvSpPr>
          <p:nvPr>
            <p:ph type="title"/>
          </p:nvPr>
        </p:nvSpPr>
        <p:spPr>
          <a:xfrm>
            <a:off x="838200" y="84295"/>
            <a:ext cx="10515600" cy="1325563"/>
          </a:xfrm>
        </p:spPr>
        <p:txBody>
          <a:bodyPr>
            <a:normAutofit/>
          </a:bodyPr>
          <a:lstStyle/>
          <a:p>
            <a:pPr algn="ctr"/>
            <a:r>
              <a:rPr lang="cs-CZ" sz="3600"/>
              <a:t>Global handset market: operating profits</a:t>
            </a:r>
          </a:p>
        </p:txBody>
      </p:sp>
    </p:spTree>
    <p:extLst>
      <p:ext uri="{BB962C8B-B14F-4D97-AF65-F5344CB8AC3E}">
        <p14:creationId xmlns:p14="http://schemas.microsoft.com/office/powerpoint/2010/main" val="5803202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592854" y="1825625"/>
                <a:ext cx="9716756" cy="4883560"/>
              </a:xfrm>
            </p:spPr>
            <p:txBody>
              <a:bodyPr>
                <a:noAutofit/>
              </a:bodyPr>
              <a:lstStyle/>
              <a:p>
                <a:pPr marL="0" indent="0">
                  <a:buNone/>
                </a:pPr>
                <a:r>
                  <a:rPr lang="en-US" sz="2400" b="1" dirty="0">
                    <a:sym typeface="Wingdings" panose="05000000000000000000" pitchFamily="2" charset="2"/>
                  </a:rPr>
                  <a:t>Period 1</a:t>
                </a:r>
              </a:p>
              <a:p>
                <a:pPr marL="171450" indent="-171450">
                  <a:lnSpc>
                    <a:spcPct val="100000"/>
                  </a:lnSpc>
                  <a:spcBef>
                    <a:spcPts val="0"/>
                  </a:spcBef>
                  <a:defRPr/>
                </a:pPr>
                <a:r>
                  <a:rPr lang="en-US" sz="2400" dirty="0">
                    <a:sym typeface="Wingdings" panose="05000000000000000000" pitchFamily="2" charset="2"/>
                  </a:rPr>
                  <a:t>firm 1 </a:t>
                </a:r>
                <a:r>
                  <a:rPr lang="cs-CZ" sz="2400" dirty="0" err="1">
                    <a:sym typeface="Wingdings" panose="05000000000000000000" pitchFamily="2" charset="2"/>
                  </a:rPr>
                  <a:t>internalizes</a:t>
                </a:r>
                <a:r>
                  <a:rPr lang="cs-CZ" sz="2400" dirty="0">
                    <a:sym typeface="Wingdings" panose="05000000000000000000" pitchFamily="2" charset="2"/>
                  </a:rPr>
                  <a:t> </a:t>
                </a:r>
                <a:r>
                  <a:rPr lang="en-US" sz="2400" dirty="0">
                    <a:sym typeface="Wingdings" panose="05000000000000000000" pitchFamily="2" charset="2"/>
                  </a:rPr>
                  <a:t>the effect of its decision on the decision of firm 2 </a:t>
                </a:r>
                <a:endParaRPr lang="cs-CZ" sz="2400" dirty="0">
                  <a:sym typeface="Wingdings" panose="05000000000000000000" pitchFamily="2" charset="2"/>
                </a:endParaRPr>
              </a:p>
              <a:p>
                <a:pPr marL="0" indent="0">
                  <a:lnSpc>
                    <a:spcPct val="100000"/>
                  </a:lnSpc>
                  <a:spcBef>
                    <a:spcPts val="0"/>
                  </a:spcBef>
                  <a:buNone/>
                  <a:defRPr/>
                </a:pPr>
                <a:r>
                  <a:rPr lang="cs-CZ" sz="2400" dirty="0">
                    <a:sym typeface="Wingdings" panose="05000000000000000000" pitchFamily="2" charset="2"/>
                  </a:rPr>
                  <a:t>   </a:t>
                </a:r>
                <a:r>
                  <a:rPr lang="en-US" sz="2400" dirty="0">
                    <a:sym typeface="Wingdings" panose="05000000000000000000" pitchFamily="2" charset="2"/>
                  </a:rPr>
                  <a:t> it plugs firm 2’s best-response curve in profit function</a:t>
                </a:r>
                <a:endParaRPr lang="cs-CZ" sz="2400" dirty="0">
                  <a:sym typeface="Wingdings" panose="05000000000000000000" pitchFamily="2" charset="2"/>
                </a:endParaRPr>
              </a:p>
              <a:p>
                <a:pPr marL="0" indent="0">
                  <a:lnSpc>
                    <a:spcPct val="100000"/>
                  </a:lnSpc>
                  <a:spcBef>
                    <a:spcPts val="0"/>
                  </a:spcBef>
                  <a:buNone/>
                  <a:defRPr/>
                </a:pPr>
                <a14:m>
                  <m:oMath xmlns:m="http://schemas.openxmlformats.org/officeDocument/2006/math">
                    <m:sSub>
                      <m:sSubPr>
                        <m:ctrlPr>
                          <a:rPr lang="cs-CZ" sz="2000" i="1" smtClean="0">
                            <a:latin typeface="Cambria Math" panose="02040503050406030204" pitchFamily="18" charset="0"/>
                            <a:sym typeface="Wingdings" panose="05000000000000000000" pitchFamily="2" charset="2"/>
                          </a:rPr>
                        </m:ctrlPr>
                      </m:sSubPr>
                      <m:e>
                        <m:r>
                          <m:rPr>
                            <m:nor/>
                          </m:rPr>
                          <a:rPr lang="en-US" sz="2000">
                            <a:sym typeface="Wingdings" panose="05000000000000000000" pitchFamily="2" charset="2"/>
                          </a:rPr>
                          <m:t>π</m:t>
                        </m:r>
                      </m:e>
                      <m:sub>
                        <m:r>
                          <a:rPr lang="cs-CZ" sz="2000" b="0" i="1" smtClean="0">
                            <a:latin typeface="Cambria Math" panose="02040503050406030204" pitchFamily="18" charset="0"/>
                            <a:sym typeface="Wingdings" panose="05000000000000000000" pitchFamily="2" charset="2"/>
                          </a:rPr>
                          <m:t>1</m:t>
                        </m:r>
                      </m:sub>
                    </m:sSub>
                    <m:r>
                      <a:rPr lang="cs-CZ" sz="2000" b="0" i="1" smtClean="0">
                        <a:latin typeface="Cambria Math" panose="02040503050406030204" pitchFamily="18" charset="0"/>
                        <a:sym typeface="Wingdings" panose="05000000000000000000" pitchFamily="2" charset="2"/>
                      </a:rPr>
                      <m:t>=</m:t>
                    </m:r>
                    <m:d>
                      <m:dPr>
                        <m:begChr m:val="["/>
                        <m:endChr m:val="]"/>
                        <m:ctrlPr>
                          <a:rPr lang="cs-CZ" sz="2000" b="0" i="1" smtClean="0">
                            <a:latin typeface="Cambria Math" panose="02040503050406030204" pitchFamily="18" charset="0"/>
                            <a:sym typeface="Wingdings" panose="05000000000000000000" pitchFamily="2" charset="2"/>
                          </a:rPr>
                        </m:ctrlPr>
                      </m:dPr>
                      <m:e>
                        <m:r>
                          <a:rPr lang="cs-CZ" sz="2000" b="0" i="1" smtClean="0">
                            <a:latin typeface="Cambria Math" panose="02040503050406030204" pitchFamily="18" charset="0"/>
                            <a:sym typeface="Wingdings" panose="05000000000000000000" pitchFamily="2" charset="2"/>
                          </a:rPr>
                          <m:t>𝑎</m:t>
                        </m:r>
                        <m:r>
                          <a:rPr lang="cs-CZ" sz="2000" b="0" i="1" smtClean="0">
                            <a:latin typeface="Cambria Math" panose="02040503050406030204" pitchFamily="18" charset="0"/>
                            <a:sym typeface="Wingdings" panose="05000000000000000000" pitchFamily="2" charset="2"/>
                          </a:rPr>
                          <m:t>−</m:t>
                        </m:r>
                        <m:r>
                          <a:rPr lang="cs-CZ" sz="2000" b="0" i="1" smtClean="0">
                            <a:latin typeface="Cambria Math" panose="02040503050406030204" pitchFamily="18" charset="0"/>
                            <a:sym typeface="Wingdings" panose="05000000000000000000" pitchFamily="2" charset="2"/>
                          </a:rPr>
                          <m:t>𝑏</m:t>
                        </m:r>
                        <m:d>
                          <m:dPr>
                            <m:ctrlPr>
                              <a:rPr lang="cs-CZ" sz="2000" b="0" i="1" smtClean="0">
                                <a:latin typeface="Cambria Math" panose="02040503050406030204" pitchFamily="18" charset="0"/>
                                <a:sym typeface="Wingdings" panose="05000000000000000000" pitchFamily="2" charset="2"/>
                              </a:rPr>
                            </m:ctrlPr>
                          </m:dPr>
                          <m:e>
                            <m:sSub>
                              <m:sSubPr>
                                <m:ctrlPr>
                                  <a:rPr lang="cs-CZ" sz="2000" i="1">
                                    <a:latin typeface="Cambria Math" panose="02040503050406030204" pitchFamily="18" charset="0"/>
                                    <a:sym typeface="Wingdings" panose="05000000000000000000" pitchFamily="2" charset="2"/>
                                  </a:rPr>
                                </m:ctrlPr>
                              </m:sSubPr>
                              <m:e>
                                <m:r>
                                  <m:rPr>
                                    <m:nor/>
                                  </m:rPr>
                                  <a:rPr lang="cs-CZ" sz="2000" b="0" i="0" smtClean="0">
                                    <a:latin typeface="Cambria Math" panose="02040503050406030204" pitchFamily="18" charset="0"/>
                                    <a:sym typeface="Wingdings" panose="05000000000000000000" pitchFamily="2" charset="2"/>
                                  </a:rPr>
                                  <m:t>q</m:t>
                                </m:r>
                              </m:e>
                              <m:sub>
                                <m:r>
                                  <a:rPr lang="cs-CZ" sz="2000" i="1">
                                    <a:latin typeface="Cambria Math" panose="02040503050406030204" pitchFamily="18" charset="0"/>
                                    <a:sym typeface="Wingdings" panose="05000000000000000000" pitchFamily="2" charset="2"/>
                                  </a:rPr>
                                  <m:t>1</m:t>
                                </m:r>
                              </m:sub>
                            </m:sSub>
                            <m:r>
                              <a:rPr lang="cs-CZ" sz="2000" b="0" i="1" smtClean="0">
                                <a:latin typeface="Cambria Math" panose="02040503050406030204" pitchFamily="18" charset="0"/>
                                <a:sym typeface="Wingdings" panose="05000000000000000000" pitchFamily="2" charset="2"/>
                              </a:rPr>
                              <m:t>+</m:t>
                            </m: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ea typeface="Cambria Math" panose="02040503050406030204" pitchFamily="18" charset="0"/>
                                  </a:rPr>
                                  <m:t>𝑎</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𝑐</m:t>
                                </m:r>
                              </m:num>
                              <m:den>
                                <m:r>
                                  <a:rPr lang="en-GB" sz="2000" i="1">
                                    <a:latin typeface="Cambria Math" panose="02040503050406030204" pitchFamily="18" charset="0"/>
                                    <a:ea typeface="Cambria Math" panose="02040503050406030204" pitchFamily="18" charset="0"/>
                                  </a:rPr>
                                  <m:t>2</m:t>
                                </m:r>
                                <m:r>
                                  <a:rPr lang="en-GB" sz="2000" i="1">
                                    <a:latin typeface="Cambria Math" panose="02040503050406030204" pitchFamily="18" charset="0"/>
                                    <a:ea typeface="Cambria Math" panose="02040503050406030204" pitchFamily="18" charset="0"/>
                                  </a:rPr>
                                  <m:t>𝑏</m:t>
                                </m:r>
                              </m:den>
                            </m:f>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ea typeface="Cambria Math" panose="02040503050406030204" pitchFamily="18" charset="0"/>
                                  </a:rPr>
                                </m:ctrlPr>
                              </m:fPr>
                              <m:num>
                                <m:sSub>
                                  <m:sSubPr>
                                    <m:ctrlPr>
                                      <a:rPr lang="en-GB" sz="2000" i="1">
                                        <a:latin typeface="Cambria Math" panose="02040503050406030204" pitchFamily="18" charset="0"/>
                                        <a:ea typeface="Cambria Math" panose="02040503050406030204" pitchFamily="18" charset="0"/>
                                      </a:rPr>
                                    </m:ctrlPr>
                                  </m:sSubPr>
                                  <m:e>
                                    <m:r>
                                      <a:rPr lang="cs-CZ" sz="2000" i="1">
                                        <a:latin typeface="Cambria Math" panose="02040503050406030204" pitchFamily="18" charset="0"/>
                                        <a:ea typeface="Cambria Math" panose="02040503050406030204" pitchFamily="18" charset="0"/>
                                      </a:rPr>
                                      <m:t>𝑞</m:t>
                                    </m:r>
                                  </m:e>
                                  <m:sub>
                                    <m:r>
                                      <a:rPr lang="cs-CZ" sz="2000" i="1">
                                        <a:latin typeface="Cambria Math" panose="02040503050406030204" pitchFamily="18" charset="0"/>
                                        <a:ea typeface="Cambria Math" panose="02040503050406030204" pitchFamily="18" charset="0"/>
                                      </a:rPr>
                                      <m:t>1</m:t>
                                    </m:r>
                                  </m:sub>
                                </m:sSub>
                              </m:num>
                              <m:den>
                                <m:r>
                                  <a:rPr lang="en-GB" sz="2000" i="1">
                                    <a:latin typeface="Cambria Math" panose="02040503050406030204" pitchFamily="18" charset="0"/>
                                    <a:ea typeface="Cambria Math" panose="02040503050406030204" pitchFamily="18" charset="0"/>
                                  </a:rPr>
                                  <m:t>2</m:t>
                                </m:r>
                              </m:den>
                            </m:f>
                          </m:e>
                        </m:d>
                        <m:r>
                          <a:rPr lang="cs-CZ" sz="2000" b="0" i="1" smtClean="0">
                            <a:latin typeface="Cambria Math" panose="02040503050406030204" pitchFamily="18" charset="0"/>
                            <a:ea typeface="Cambria Math" panose="02040503050406030204" pitchFamily="18" charset="0"/>
                          </a:rPr>
                          <m:t>−</m:t>
                        </m:r>
                        <m:r>
                          <a:rPr lang="cs-CZ" sz="2000" b="0" i="1" smtClean="0">
                            <a:latin typeface="Cambria Math" panose="02040503050406030204" pitchFamily="18" charset="0"/>
                            <a:ea typeface="Cambria Math" panose="02040503050406030204" pitchFamily="18" charset="0"/>
                          </a:rPr>
                          <m:t>𝑐</m:t>
                        </m:r>
                      </m:e>
                    </m:d>
                    <m:sSub>
                      <m:sSubPr>
                        <m:ctrlPr>
                          <a:rPr lang="cs-CZ" sz="2000" b="0" i="1" smtClean="0">
                            <a:latin typeface="Cambria Math" panose="02040503050406030204" pitchFamily="18" charset="0"/>
                            <a:sym typeface="Wingdings" panose="05000000000000000000" pitchFamily="2" charset="2"/>
                          </a:rPr>
                        </m:ctrlPr>
                      </m:sSubPr>
                      <m:e>
                        <m:r>
                          <a:rPr lang="cs-CZ" sz="2000" b="0" i="1" smtClean="0">
                            <a:latin typeface="Cambria Math" panose="02040503050406030204" pitchFamily="18" charset="0"/>
                            <a:sym typeface="Wingdings" panose="05000000000000000000" pitchFamily="2" charset="2"/>
                          </a:rPr>
                          <m:t>𝑞</m:t>
                        </m:r>
                      </m:e>
                      <m:sub>
                        <m:r>
                          <a:rPr lang="cs-CZ" sz="2000" b="0" i="1" smtClean="0">
                            <a:latin typeface="Cambria Math" panose="02040503050406030204" pitchFamily="18" charset="0"/>
                            <a:sym typeface="Wingdings" panose="05000000000000000000" pitchFamily="2" charset="2"/>
                          </a:rPr>
                          <m:t>1</m:t>
                        </m:r>
                      </m:sub>
                    </m:sSub>
                  </m:oMath>
                </a14:m>
                <a:r>
                  <a:rPr lang="cs-CZ" sz="2000">
                    <a:sym typeface="Wingdings" panose="05000000000000000000" pitchFamily="2" charset="2"/>
                  </a:rPr>
                  <a:t>   </a:t>
                </a:r>
              </a:p>
              <a:p>
                <a:pPr marL="0" indent="0">
                  <a:lnSpc>
                    <a:spcPct val="100000"/>
                  </a:lnSpc>
                  <a:spcBef>
                    <a:spcPts val="0"/>
                  </a:spcBef>
                  <a:buNone/>
                  <a:defRPr/>
                </a:pPr>
                <a:r>
                  <a:rPr lang="en-US" sz="2000">
                    <a:sym typeface="Wingdings" panose="05000000000000000000" pitchFamily="2" charset="2"/>
                  </a:rPr>
                  <a:t>NOTE</a:t>
                </a:r>
                <a:r>
                  <a:rPr lang="en-US" sz="2000" dirty="0">
                    <a:sym typeface="Wingdings" panose="05000000000000000000" pitchFamily="2" charset="2"/>
                  </a:rPr>
                  <a:t>: </a:t>
                </a:r>
                <a:r>
                  <a:rPr lang="cs-CZ" sz="2000" dirty="0">
                    <a:sym typeface="Wingdings" panose="05000000000000000000" pitchFamily="2" charset="2"/>
                  </a:rPr>
                  <a:t>no response </a:t>
                </a:r>
                <a:r>
                  <a:rPr lang="cs-CZ" sz="2000" dirty="0" err="1">
                    <a:sym typeface="Wingdings" panose="05000000000000000000" pitchFamily="2" charset="2"/>
                  </a:rPr>
                  <a:t>curve</a:t>
                </a:r>
                <a:r>
                  <a:rPr lang="cs-CZ" sz="2000" dirty="0">
                    <a:sym typeface="Wingdings" panose="05000000000000000000" pitchFamily="2" charset="2"/>
                  </a:rPr>
                  <a:t> as </a:t>
                </a:r>
                <a:r>
                  <a:rPr lang="cs-CZ" sz="2000" dirty="0" err="1">
                    <a:sym typeface="Wingdings" panose="05000000000000000000" pitchFamily="2" charset="2"/>
                  </a:rPr>
                  <a:t>firm</a:t>
                </a:r>
                <a:r>
                  <a:rPr lang="cs-CZ" sz="2000" dirty="0">
                    <a:sym typeface="Wingdings" panose="05000000000000000000" pitchFamily="2" charset="2"/>
                  </a:rPr>
                  <a:t> 1 </a:t>
                </a:r>
                <a:r>
                  <a:rPr lang="cs-CZ" sz="2000" dirty="0" err="1">
                    <a:sym typeface="Wingdings" panose="05000000000000000000" pitchFamily="2" charset="2"/>
                  </a:rPr>
                  <a:t>does</a:t>
                </a:r>
                <a:r>
                  <a:rPr lang="cs-CZ" sz="2000" dirty="0">
                    <a:sym typeface="Wingdings" panose="05000000000000000000" pitchFamily="2" charset="2"/>
                  </a:rPr>
                  <a:t> not </a:t>
                </a:r>
                <a:r>
                  <a:rPr lang="cs-CZ" sz="2000" dirty="0" err="1">
                    <a:sym typeface="Wingdings" panose="05000000000000000000" pitchFamily="2" charset="2"/>
                  </a:rPr>
                  <a:t>respond</a:t>
                </a:r>
                <a:r>
                  <a:rPr lang="cs-CZ" sz="2000" dirty="0">
                    <a:sym typeface="Wingdings" panose="05000000000000000000" pitchFamily="2" charset="2"/>
                  </a:rPr>
                  <a:t> to </a:t>
                </a:r>
                <a:r>
                  <a:rPr lang="cs-CZ" sz="2000" dirty="0" err="1">
                    <a:sym typeface="Wingdings" panose="05000000000000000000" pitchFamily="2" charset="2"/>
                  </a:rPr>
                  <a:t>anyone</a:t>
                </a:r>
                <a:r>
                  <a:rPr lang="cs-CZ" sz="2000" dirty="0">
                    <a:sym typeface="Wingdings" panose="05000000000000000000" pitchFamily="2" charset="2"/>
                  </a:rPr>
                  <a:t> (</a:t>
                </a:r>
                <a:r>
                  <a:rPr lang="cs-CZ" sz="2000" dirty="0" err="1">
                    <a:sym typeface="Wingdings" panose="05000000000000000000" pitchFamily="2" charset="2"/>
                  </a:rPr>
                  <a:t>it</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a:t>
                </a:r>
                <a:r>
                  <a:rPr lang="cs-CZ" sz="2000" dirty="0" err="1">
                    <a:sym typeface="Wingdings" panose="05000000000000000000" pitchFamily="2" charset="2"/>
                  </a:rPr>
                  <a:t>like</a:t>
                </a:r>
                <a:r>
                  <a:rPr lang="cs-CZ" sz="2000" dirty="0">
                    <a:sym typeface="Wingdings" panose="05000000000000000000" pitchFamily="2" charset="2"/>
                  </a:rPr>
                  <a:t> a </a:t>
                </a:r>
                <a:r>
                  <a:rPr lang="cs-CZ" sz="2000" dirty="0" err="1">
                    <a:sym typeface="Wingdings" panose="05000000000000000000" pitchFamily="2" charset="2"/>
                  </a:rPr>
                  <a:t>monopolist</a:t>
                </a:r>
                <a:r>
                  <a:rPr lang="cs-CZ" sz="2000" dirty="0">
                    <a:sym typeface="Wingdings" panose="05000000000000000000" pitchFamily="2" charset="2"/>
                  </a:rPr>
                  <a:t>)</a:t>
                </a:r>
                <a:endParaRPr lang="en-US" sz="2000" dirty="0">
                  <a:sym typeface="Wingdings" panose="05000000000000000000" pitchFamily="2" charset="2"/>
                </a:endParaRPr>
              </a:p>
              <a:p>
                <a:pPr marL="171450" indent="-171450">
                  <a:lnSpc>
                    <a:spcPct val="100000"/>
                  </a:lnSpc>
                  <a:spcBef>
                    <a:spcPts val="0"/>
                  </a:spcBef>
                  <a:defRPr/>
                </a:pPr>
                <a:r>
                  <a:rPr lang="en-US" sz="2400" dirty="0" err="1">
                    <a:sym typeface="Wingdings" panose="05000000000000000000" pitchFamily="2" charset="2"/>
                  </a:rPr>
                  <a:t>Maximising</a:t>
                </a:r>
                <a:r>
                  <a:rPr lang="en-US" sz="2400" dirty="0">
                    <a:sym typeface="Wingdings" panose="05000000000000000000" pitchFamily="2" charset="2"/>
                  </a:rPr>
                  <a:t> </a:t>
                </a:r>
                <a:r>
                  <a:rPr lang="cs-CZ" sz="2400" dirty="0" err="1">
                    <a:sym typeface="Wingdings" panose="05000000000000000000" pitchFamily="2" charset="2"/>
                  </a:rPr>
                  <a:t>profits</a:t>
                </a:r>
                <a:r>
                  <a:rPr lang="cs-CZ" sz="2400" dirty="0">
                    <a:sym typeface="Wingdings" panose="05000000000000000000" pitchFamily="2" charset="2"/>
                  </a:rPr>
                  <a:t> </a:t>
                </a:r>
                <a:r>
                  <a:rPr lang="en-US" sz="2400" dirty="0">
                    <a:sym typeface="Wingdings" panose="05000000000000000000" pitchFamily="2" charset="2"/>
                  </a:rPr>
                  <a:t>gives</a:t>
                </a:r>
              </a:p>
              <a:p>
                <a:pPr marL="628650" lvl="1" indent="-171450">
                  <a:lnSpc>
                    <a:spcPct val="100000"/>
                  </a:lnSpc>
                  <a:spcBef>
                    <a:spcPts val="0"/>
                  </a:spcBef>
                  <a:defRPr/>
                </a:pPr>
                <a:r>
                  <a:rPr lang="en-US" sz="2000">
                    <a:sym typeface="Wingdings" panose="05000000000000000000" pitchFamily="2" charset="2"/>
                  </a:rPr>
                  <a:t>Leader    output:</a:t>
                </a:r>
                <a:r>
                  <a:rPr lang="cs-CZ" sz="2000">
                    <a:sym typeface="Wingdings" panose="05000000000000000000" pitchFamily="2" charset="2"/>
                  </a:rPr>
                  <a:t> </a:t>
                </a:r>
                <a14:m>
                  <m:oMath xmlns:m="http://schemas.openxmlformats.org/officeDocument/2006/math">
                    <m:sSubSup>
                      <m:sSubSupPr>
                        <m:ctrlPr>
                          <a:rPr lang="en-GB" sz="2000" i="1">
                            <a:latin typeface="Cambria Math" panose="02040503050406030204" pitchFamily="18" charset="0"/>
                            <a:ea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𝑞</m:t>
                        </m:r>
                      </m:e>
                      <m:sub>
                        <m:r>
                          <a:rPr lang="cs-CZ" sz="2000" b="0" i="1" smtClean="0">
                            <a:latin typeface="Cambria Math" panose="02040503050406030204" pitchFamily="18" charset="0"/>
                            <a:ea typeface="Cambria Math" panose="02040503050406030204" pitchFamily="18" charset="0"/>
                          </a:rPr>
                          <m:t>1</m:t>
                        </m:r>
                      </m:sub>
                      <m:sup>
                        <m:r>
                          <a:rPr lang="cs-CZ" sz="2000" i="1">
                            <a:latin typeface="Cambria Math" panose="02040503050406030204" pitchFamily="18" charset="0"/>
                            <a:ea typeface="Cambria Math" panose="02040503050406030204" pitchFamily="18" charset="0"/>
                          </a:rPr>
                          <m:t>∗</m:t>
                        </m:r>
                      </m:sup>
                    </m:sSubSup>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ea typeface="Cambria Math" panose="02040503050406030204" pitchFamily="18" charset="0"/>
                          </a:rPr>
                          <m:t>𝑎</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𝑐</m:t>
                        </m:r>
                      </m:num>
                      <m:den>
                        <m:r>
                          <a:rPr lang="en-GB" sz="2000" i="1">
                            <a:latin typeface="Cambria Math" panose="02040503050406030204" pitchFamily="18" charset="0"/>
                            <a:ea typeface="Cambria Math" panose="02040503050406030204" pitchFamily="18" charset="0"/>
                          </a:rPr>
                          <m:t>2</m:t>
                        </m:r>
                        <m:r>
                          <a:rPr lang="en-GB" sz="2000" i="1">
                            <a:latin typeface="Cambria Math" panose="02040503050406030204" pitchFamily="18" charset="0"/>
                            <a:ea typeface="Cambria Math" panose="02040503050406030204" pitchFamily="18" charset="0"/>
                          </a:rPr>
                          <m:t>𝑏</m:t>
                        </m:r>
                      </m:den>
                    </m:f>
                  </m:oMath>
                </a14:m>
                <a:r>
                  <a:rPr lang="en-US" sz="2000" dirty="0">
                    <a:sym typeface="Wingdings" panose="05000000000000000000" pitchFamily="2" charset="2"/>
                  </a:rPr>
                  <a:t>   (50% more than </a:t>
                </a:r>
                <a:r>
                  <a:rPr lang="en-US" sz="2000">
                    <a:sym typeface="Wingdings" panose="05000000000000000000" pitchFamily="2" charset="2"/>
                  </a:rPr>
                  <a:t>in Cournot</a:t>
                </a:r>
                <a:r>
                  <a:rPr lang="cs-CZ" sz="2000">
                    <a:sym typeface="Wingdings" panose="05000000000000000000" pitchFamily="2" charset="2"/>
                  </a:rPr>
                  <a:t> and the same as a monopoly</a:t>
                </a:r>
                <a:r>
                  <a:rPr lang="en-US" sz="2000">
                    <a:sym typeface="Wingdings" panose="05000000000000000000" pitchFamily="2" charset="2"/>
                  </a:rPr>
                  <a:t>)</a:t>
                </a:r>
                <a:endParaRPr lang="en-US" sz="2000" dirty="0">
                  <a:sym typeface="Wingdings" panose="05000000000000000000" pitchFamily="2" charset="2"/>
                </a:endParaRPr>
              </a:p>
              <a:p>
                <a:pPr marL="628650" lvl="1" indent="-171450">
                  <a:lnSpc>
                    <a:spcPct val="100000"/>
                  </a:lnSpc>
                  <a:spcBef>
                    <a:spcPts val="0"/>
                  </a:spcBef>
                  <a:defRPr/>
                </a:pPr>
                <a:r>
                  <a:rPr lang="en-US" sz="2000" dirty="0">
                    <a:sym typeface="Wingdings" panose="05000000000000000000" pitchFamily="2" charset="2"/>
                  </a:rPr>
                  <a:t>Follower output: </a:t>
                </a:r>
                <a14:m>
                  <m:oMath xmlns:m="http://schemas.openxmlformats.org/officeDocument/2006/math">
                    <m:sSubSup>
                      <m:sSubSupPr>
                        <m:ctrlPr>
                          <a:rPr lang="en-GB" sz="2000" i="1" smtClean="0">
                            <a:latin typeface="Cambria Math" panose="02040503050406030204" pitchFamily="18" charset="0"/>
                            <a:ea typeface="Cambria Math" panose="02040503050406030204" pitchFamily="18" charset="0"/>
                          </a:rPr>
                        </m:ctrlPr>
                      </m:sSubSupPr>
                      <m:e>
                        <m:r>
                          <a:rPr lang="cs-CZ" sz="2000" b="0" i="1" smtClean="0">
                            <a:latin typeface="Cambria Math" panose="02040503050406030204" pitchFamily="18" charset="0"/>
                            <a:ea typeface="Cambria Math" panose="02040503050406030204" pitchFamily="18" charset="0"/>
                          </a:rPr>
                          <m:t>𝑞</m:t>
                        </m:r>
                      </m:e>
                      <m:sub>
                        <m:r>
                          <a:rPr lang="cs-CZ" sz="2000" b="0" i="1" smtClean="0">
                            <a:latin typeface="Cambria Math" panose="02040503050406030204" pitchFamily="18" charset="0"/>
                            <a:ea typeface="Cambria Math" panose="02040503050406030204" pitchFamily="18" charset="0"/>
                          </a:rPr>
                          <m:t>2</m:t>
                        </m:r>
                      </m:sub>
                      <m:sup>
                        <m:r>
                          <a:rPr lang="cs-CZ" sz="2000" b="0" i="1" smtClean="0">
                            <a:latin typeface="Cambria Math" panose="02040503050406030204" pitchFamily="18" charset="0"/>
                            <a:ea typeface="Cambria Math" panose="02040503050406030204" pitchFamily="18" charset="0"/>
                          </a:rPr>
                          <m:t>∗</m:t>
                        </m:r>
                      </m:sup>
                    </m:sSubSup>
                    <m:r>
                      <a:rPr lang="en-GB" sz="2000" i="1">
                        <a:latin typeface="Cambria Math" panose="02040503050406030204" pitchFamily="18" charset="0"/>
                        <a:ea typeface="Cambria Math" panose="02040503050406030204" pitchFamily="18" charset="0"/>
                      </a:rPr>
                      <m:t>=</m:t>
                    </m:r>
                    <m:f>
                      <m:fPr>
                        <m:ctrlPr>
                          <a:rPr lang="en-GB" sz="2000" i="1">
                            <a:latin typeface="Cambria Math" panose="02040503050406030204" pitchFamily="18" charset="0"/>
                            <a:ea typeface="Cambria Math" panose="02040503050406030204" pitchFamily="18" charset="0"/>
                          </a:rPr>
                        </m:ctrlPr>
                      </m:fPr>
                      <m:num>
                        <m:r>
                          <a:rPr lang="en-GB" sz="2000" i="1">
                            <a:latin typeface="Cambria Math" panose="02040503050406030204" pitchFamily="18" charset="0"/>
                            <a:ea typeface="Cambria Math" panose="02040503050406030204" pitchFamily="18" charset="0"/>
                          </a:rPr>
                          <m:t>𝑎</m:t>
                        </m:r>
                        <m:r>
                          <a:rPr lang="en-GB" sz="2000" i="1">
                            <a:latin typeface="Cambria Math" panose="02040503050406030204" pitchFamily="18" charset="0"/>
                            <a:ea typeface="Cambria Math" panose="02040503050406030204" pitchFamily="18" charset="0"/>
                          </a:rPr>
                          <m:t>−</m:t>
                        </m:r>
                        <m:r>
                          <a:rPr lang="en-GB" sz="2000" i="1">
                            <a:latin typeface="Cambria Math" panose="02040503050406030204" pitchFamily="18" charset="0"/>
                            <a:ea typeface="Cambria Math" panose="02040503050406030204" pitchFamily="18" charset="0"/>
                          </a:rPr>
                          <m:t>𝑐</m:t>
                        </m:r>
                      </m:num>
                      <m:den>
                        <m:r>
                          <a:rPr lang="cs-CZ" sz="2000" b="0" i="1" smtClean="0">
                            <a:latin typeface="Cambria Math" panose="02040503050406030204" pitchFamily="18" charset="0"/>
                            <a:ea typeface="Cambria Math" panose="02040503050406030204" pitchFamily="18" charset="0"/>
                          </a:rPr>
                          <m:t>4</m:t>
                        </m:r>
                        <m:r>
                          <a:rPr lang="en-GB" sz="2000" i="1">
                            <a:latin typeface="Cambria Math" panose="02040503050406030204" pitchFamily="18" charset="0"/>
                            <a:ea typeface="Cambria Math" panose="02040503050406030204" pitchFamily="18" charset="0"/>
                          </a:rPr>
                          <m:t>𝑏</m:t>
                        </m:r>
                      </m:den>
                    </m:f>
                  </m:oMath>
                </a14:m>
                <a:r>
                  <a:rPr lang="en-US" sz="2000" dirty="0">
                    <a:sym typeface="Wingdings" panose="05000000000000000000" pitchFamily="2" charset="2"/>
                  </a:rPr>
                  <a:t>    (25</a:t>
                </a:r>
                <a:r>
                  <a:rPr lang="en-US" sz="2000">
                    <a:sym typeface="Wingdings" panose="05000000000000000000" pitchFamily="2" charset="2"/>
                  </a:rPr>
                  <a:t>% less </a:t>
                </a:r>
                <a:r>
                  <a:rPr lang="en-US" sz="2000" dirty="0">
                    <a:sym typeface="Wingdings" panose="05000000000000000000" pitchFamily="2" charset="2"/>
                  </a:rPr>
                  <a:t>than in Cournot)</a:t>
                </a:r>
              </a:p>
              <a:p>
                <a:pPr marL="628650" lvl="1" indent="-171450">
                  <a:lnSpc>
                    <a:spcPct val="100000"/>
                  </a:lnSpc>
                  <a:spcBef>
                    <a:spcPts val="0"/>
                  </a:spcBef>
                  <a:defRPr/>
                </a:pPr>
                <a14:m>
                  <m:oMath xmlns:m="http://schemas.openxmlformats.org/officeDocument/2006/math">
                    <m:sSup>
                      <m:sSupPr>
                        <m:ctrlPr>
                          <a:rPr lang="en-GB" sz="2000">
                            <a:sym typeface="Wingdings" panose="05000000000000000000" pitchFamily="2" charset="2"/>
                          </a:rPr>
                        </m:ctrlPr>
                      </m:sSupPr>
                      <m:e>
                        <m:r>
                          <m:rPr>
                            <m:sty m:val="p"/>
                          </m:rPr>
                          <a:rPr lang="el-GR" sz="2000" dirty="0">
                            <a:sym typeface="Wingdings" panose="05000000000000000000" pitchFamily="2" charset="2"/>
                          </a:rPr>
                          <m:t>μ</m:t>
                        </m:r>
                      </m:e>
                      <m:sup>
                        <m:r>
                          <a:rPr lang="en-GB" sz="2000">
                            <a:sym typeface="Wingdings" panose="05000000000000000000" pitchFamily="2" charset="2"/>
                          </a:rPr>
                          <m:t>∗</m:t>
                        </m:r>
                      </m:sup>
                    </m:sSup>
                    <m:r>
                      <a:rPr lang="en-GB" sz="2000">
                        <a:sym typeface="Wingdings" panose="05000000000000000000" pitchFamily="2" charset="2"/>
                      </a:rPr>
                      <m:t>=</m:t>
                    </m:r>
                    <m:f>
                      <m:fPr>
                        <m:ctrlPr>
                          <a:rPr lang="en-GB" sz="2000">
                            <a:sym typeface="Wingdings" panose="05000000000000000000" pitchFamily="2" charset="2"/>
                          </a:rPr>
                        </m:ctrlPr>
                      </m:fPr>
                      <m:num>
                        <m:sSup>
                          <m:sSupPr>
                            <m:ctrlPr>
                              <a:rPr lang="en-GB" sz="2000">
                                <a:sym typeface="Wingdings" panose="05000000000000000000" pitchFamily="2" charset="2"/>
                              </a:rPr>
                            </m:ctrlPr>
                          </m:sSupPr>
                          <m:e>
                            <m:r>
                              <a:rPr lang="en-GB" sz="2000">
                                <a:sym typeface="Wingdings" panose="05000000000000000000" pitchFamily="2" charset="2"/>
                              </a:rPr>
                              <m:t>𝑝</m:t>
                            </m:r>
                          </m:e>
                          <m:sup>
                            <m:r>
                              <a:rPr lang="en-GB" sz="2000">
                                <a:sym typeface="Wingdings" panose="05000000000000000000" pitchFamily="2" charset="2"/>
                              </a:rPr>
                              <m:t>∗</m:t>
                            </m:r>
                          </m:sup>
                        </m:sSup>
                        <m:r>
                          <a:rPr lang="en-GB" sz="2000">
                            <a:sym typeface="Wingdings" panose="05000000000000000000" pitchFamily="2" charset="2"/>
                          </a:rPr>
                          <m:t>−</m:t>
                        </m:r>
                        <m:r>
                          <a:rPr lang="en-GB" sz="2000">
                            <a:sym typeface="Wingdings" panose="05000000000000000000" pitchFamily="2" charset="2"/>
                          </a:rPr>
                          <m:t>𝑐</m:t>
                        </m:r>
                      </m:num>
                      <m:den>
                        <m:r>
                          <a:rPr lang="en-GB" sz="2000">
                            <a:sym typeface="Wingdings" panose="05000000000000000000" pitchFamily="2" charset="2"/>
                          </a:rPr>
                          <m:t>𝑐</m:t>
                        </m:r>
                      </m:den>
                    </m:f>
                    <m:r>
                      <a:rPr lang="en-GB" sz="2000">
                        <a:sym typeface="Wingdings" panose="05000000000000000000" pitchFamily="2" charset="2"/>
                      </a:rPr>
                      <m:t>=</m:t>
                    </m:r>
                    <m:f>
                      <m:fPr>
                        <m:ctrlPr>
                          <a:rPr lang="en-GB" sz="2000">
                            <a:sym typeface="Wingdings" panose="05000000000000000000" pitchFamily="2" charset="2"/>
                          </a:rPr>
                        </m:ctrlPr>
                      </m:fPr>
                      <m:num>
                        <m:f>
                          <m:fPr>
                            <m:ctrlPr>
                              <a:rPr lang="en-GB" sz="2000">
                                <a:sym typeface="Wingdings" panose="05000000000000000000" pitchFamily="2" charset="2"/>
                              </a:rPr>
                            </m:ctrlPr>
                          </m:fPr>
                          <m:num>
                            <m:r>
                              <a:rPr lang="en-GB" sz="2000">
                                <a:sym typeface="Wingdings" panose="05000000000000000000" pitchFamily="2" charset="2"/>
                              </a:rPr>
                              <m:t>𝑎</m:t>
                            </m:r>
                            <m:r>
                              <a:rPr lang="en-GB" sz="2000">
                                <a:sym typeface="Wingdings" panose="05000000000000000000" pitchFamily="2" charset="2"/>
                              </a:rPr>
                              <m:t>+3</m:t>
                            </m:r>
                            <m:r>
                              <a:rPr lang="en-GB" sz="2000">
                                <a:sym typeface="Wingdings" panose="05000000000000000000" pitchFamily="2" charset="2"/>
                              </a:rPr>
                              <m:t>𝑐</m:t>
                            </m:r>
                          </m:num>
                          <m:den>
                            <m:r>
                              <a:rPr lang="cs-CZ" sz="2000">
                                <a:sym typeface="Wingdings" panose="05000000000000000000" pitchFamily="2" charset="2"/>
                              </a:rPr>
                              <m:t>4</m:t>
                            </m:r>
                          </m:den>
                        </m:f>
                        <m:r>
                          <a:rPr lang="en-GB" sz="2000">
                            <a:sym typeface="Wingdings" panose="05000000000000000000" pitchFamily="2" charset="2"/>
                          </a:rPr>
                          <m:t>−</m:t>
                        </m:r>
                        <m:r>
                          <a:rPr lang="en-GB" sz="2000">
                            <a:sym typeface="Wingdings" panose="05000000000000000000" pitchFamily="2" charset="2"/>
                          </a:rPr>
                          <m:t>𝑐</m:t>
                        </m:r>
                      </m:num>
                      <m:den>
                        <m:r>
                          <a:rPr lang="en-GB" sz="2000">
                            <a:sym typeface="Wingdings" panose="05000000000000000000" pitchFamily="2" charset="2"/>
                          </a:rPr>
                          <m:t>𝑐</m:t>
                        </m:r>
                      </m:den>
                    </m:f>
                    <m:r>
                      <a:rPr lang="en-GB" sz="2000">
                        <a:sym typeface="Wingdings" panose="05000000000000000000" pitchFamily="2" charset="2"/>
                      </a:rPr>
                      <m:t>=</m:t>
                    </m:r>
                    <m:f>
                      <m:fPr>
                        <m:ctrlPr>
                          <a:rPr lang="en-GB" sz="2000">
                            <a:sym typeface="Wingdings" panose="05000000000000000000" pitchFamily="2" charset="2"/>
                          </a:rPr>
                        </m:ctrlPr>
                      </m:fPr>
                      <m:num>
                        <m:r>
                          <a:rPr lang="en-GB" sz="2000">
                            <a:sym typeface="Wingdings" panose="05000000000000000000" pitchFamily="2" charset="2"/>
                          </a:rPr>
                          <m:t>𝑎</m:t>
                        </m:r>
                        <m:r>
                          <a:rPr lang="en-GB" sz="2000">
                            <a:sym typeface="Wingdings" panose="05000000000000000000" pitchFamily="2" charset="2"/>
                          </a:rPr>
                          <m:t>−</m:t>
                        </m:r>
                        <m:r>
                          <a:rPr lang="en-GB" sz="2000">
                            <a:sym typeface="Wingdings" panose="05000000000000000000" pitchFamily="2" charset="2"/>
                          </a:rPr>
                          <m:t>𝑐</m:t>
                        </m:r>
                      </m:num>
                      <m:den>
                        <m:r>
                          <a:rPr lang="cs-CZ" sz="2000">
                            <a:sym typeface="Wingdings" panose="05000000000000000000" pitchFamily="2" charset="2"/>
                          </a:rPr>
                          <m:t>4</m:t>
                        </m:r>
                        <m:r>
                          <a:rPr lang="en-GB" sz="2000">
                            <a:sym typeface="Wingdings" panose="05000000000000000000" pitchFamily="2" charset="2"/>
                          </a:rPr>
                          <m:t>𝑐</m:t>
                        </m:r>
                      </m:den>
                    </m:f>
                  </m:oMath>
                </a14:m>
                <a:r>
                  <a:rPr lang="cs-CZ" sz="2000" dirty="0">
                    <a:sym typeface="Wingdings" panose="05000000000000000000" pitchFamily="2" charset="2"/>
                  </a:rPr>
                  <a:t> </a:t>
                </a:r>
                <a:r>
                  <a:rPr lang="cs-CZ" sz="2000">
                    <a:sym typeface="Wingdings" panose="05000000000000000000" pitchFamily="2" charset="2"/>
                  </a:rPr>
                  <a:t>(25% smaller than in Cournot)</a:t>
                </a:r>
              </a:p>
              <a:p>
                <a:pPr marL="0" indent="0">
                  <a:lnSpc>
                    <a:spcPct val="100000"/>
                  </a:lnSpc>
                  <a:spcBef>
                    <a:spcPts val="0"/>
                  </a:spcBef>
                  <a:buNone/>
                  <a:defRPr/>
                </a:pPr>
                <a:endParaRPr lang="cs-CZ" sz="2400">
                  <a:sym typeface="Wingdings" panose="05000000000000000000" pitchFamily="2" charset="2"/>
                </a:endParaRPr>
              </a:p>
              <a:p>
                <a:pPr marL="0" indent="0">
                  <a:lnSpc>
                    <a:spcPct val="100000"/>
                  </a:lnSpc>
                  <a:spcBef>
                    <a:spcPts val="0"/>
                  </a:spcBef>
                  <a:buNone/>
                  <a:defRPr/>
                </a:pPr>
                <a:r>
                  <a:rPr lang="cs-CZ" sz="2400">
                    <a:solidFill>
                      <a:srgbClr val="00B050"/>
                    </a:solidFill>
                    <a:sym typeface="Wingdings" panose="05000000000000000000" pitchFamily="2" charset="2"/>
                  </a:rPr>
                  <a:t> Stackelberg implies greater concentration (as per CR1 or HHI) and profits than Cournot, but lower markups</a:t>
                </a:r>
              </a:p>
              <a:p>
                <a:pPr marL="171450" indent="-171450">
                  <a:lnSpc>
                    <a:spcPct val="100000"/>
                  </a:lnSpc>
                  <a:spcBef>
                    <a:spcPts val="0"/>
                  </a:spcBef>
                  <a:defRPr/>
                </a:pPr>
                <a:endParaRPr lang="en-US" sz="2400" dirty="0">
                  <a:sym typeface="Wingdings" panose="05000000000000000000" pitchFamily="2" charset="2"/>
                </a:endParaRPr>
              </a:p>
            </p:txBody>
          </p:sp>
        </mc:Choice>
        <mc:Fallback>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592854" y="1825625"/>
                <a:ext cx="9716756" cy="4883560"/>
              </a:xfrm>
              <a:blipFill>
                <a:blip r:embed="rId3"/>
                <a:stretch>
                  <a:fillRect l="-941" t="-1746" b="-249"/>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dirty="0" err="1"/>
              <a:t>Sequential</a:t>
            </a:r>
            <a:r>
              <a:rPr lang="cs-CZ" dirty="0"/>
              <a:t> </a:t>
            </a:r>
            <a:r>
              <a:rPr lang="cs-CZ" dirty="0" err="1"/>
              <a:t>quantity</a:t>
            </a:r>
            <a:r>
              <a:rPr lang="cs-CZ" dirty="0"/>
              <a:t> </a:t>
            </a:r>
            <a:r>
              <a:rPr lang="cs-CZ" dirty="0" err="1"/>
              <a:t>competition</a:t>
            </a:r>
            <a:r>
              <a:rPr lang="cs-CZ" dirty="0"/>
              <a:t> (</a:t>
            </a:r>
            <a:r>
              <a:rPr lang="cs-CZ" dirty="0" err="1"/>
              <a:t>Stackelberg</a:t>
            </a:r>
            <a:r>
              <a:rPr lang="cs-CZ" dirty="0"/>
              <a:t>)</a:t>
            </a:r>
          </a:p>
        </p:txBody>
      </p:sp>
      <p:pic>
        <p:nvPicPr>
          <p:cNvPr id="4" name="Picture 8" descr="MÉDIA | Albert Newsroom">
            <a:extLst>
              <a:ext uri="{FF2B5EF4-FFF2-40B4-BE49-F238E27FC236}">
                <a16:creationId xmlns:a16="http://schemas.microsoft.com/office/drawing/2014/main" id="{0D446EE0-0E1F-47F0-A1EF-368D935C14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4173" y="1374426"/>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2512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p:txBody>
          <a:bodyPr>
            <a:noAutofit/>
          </a:bodyPr>
          <a:lstStyle/>
          <a:p>
            <a:r>
              <a:rPr lang="cs-CZ" sz="2400" dirty="0"/>
              <a:t>So far, </a:t>
            </a:r>
            <a:r>
              <a:rPr lang="cs-CZ" sz="2400" dirty="0" err="1"/>
              <a:t>we</a:t>
            </a:r>
            <a:r>
              <a:rPr lang="cs-CZ" sz="2400" dirty="0"/>
              <a:t> </a:t>
            </a:r>
            <a:r>
              <a:rPr lang="cs-CZ" sz="2400" dirty="0" err="1"/>
              <a:t>have</a:t>
            </a:r>
            <a:r>
              <a:rPr lang="cs-CZ" sz="2400" dirty="0"/>
              <a:t> </a:t>
            </a:r>
            <a:r>
              <a:rPr lang="cs-CZ" sz="2400" dirty="0" err="1"/>
              <a:t>assumed</a:t>
            </a:r>
            <a:r>
              <a:rPr lang="cs-CZ" sz="2400" dirty="0"/>
              <a:t> N </a:t>
            </a:r>
            <a:r>
              <a:rPr lang="cs-CZ" sz="2400" dirty="0" err="1"/>
              <a:t>fixed</a:t>
            </a:r>
            <a:r>
              <a:rPr lang="cs-CZ" sz="2400" dirty="0"/>
              <a:t> (</a:t>
            </a:r>
            <a:r>
              <a:rPr lang="cs-CZ" sz="2400" dirty="0" err="1"/>
              <a:t>or</a:t>
            </a:r>
            <a:r>
              <a:rPr lang="cs-CZ" sz="2400" dirty="0"/>
              <a:t> </a:t>
            </a:r>
            <a:r>
              <a:rPr lang="cs-CZ" sz="2400" dirty="0" err="1"/>
              <a:t>implicitly</a:t>
            </a:r>
            <a:r>
              <a:rPr lang="cs-CZ" sz="2400" dirty="0"/>
              <a:t> </a:t>
            </a:r>
            <a:r>
              <a:rPr lang="cs-CZ" sz="2400" dirty="0" err="1"/>
              <a:t>entry</a:t>
            </a:r>
            <a:r>
              <a:rPr lang="cs-CZ" sz="2400" dirty="0"/>
              <a:t> </a:t>
            </a:r>
            <a:r>
              <a:rPr lang="cs-CZ" sz="2400" dirty="0" err="1"/>
              <a:t>costs</a:t>
            </a:r>
            <a:r>
              <a:rPr lang="cs-CZ" sz="2400" dirty="0"/>
              <a:t> e = ∞)</a:t>
            </a:r>
          </a:p>
          <a:p>
            <a:r>
              <a:rPr lang="cs-CZ" sz="2400" dirty="0"/>
              <a:t>In many </a:t>
            </a:r>
            <a:r>
              <a:rPr lang="cs-CZ" sz="2400" dirty="0" err="1"/>
              <a:t>markets</a:t>
            </a:r>
            <a:r>
              <a:rPr lang="cs-CZ" sz="2400" dirty="0"/>
              <a:t>, </a:t>
            </a:r>
            <a:r>
              <a:rPr lang="cs-CZ" sz="2400" dirty="0" err="1"/>
              <a:t>entry</a:t>
            </a:r>
            <a:r>
              <a:rPr lang="cs-CZ" sz="2400" dirty="0"/>
              <a:t> (and exit</a:t>
            </a:r>
            <a:r>
              <a:rPr lang="cs-CZ" sz="2400"/>
              <a:t>) are common and important</a:t>
            </a:r>
            <a:endParaRPr lang="en-US" sz="2400"/>
          </a:p>
          <a:p>
            <a:endParaRPr lang="en-US" sz="2400"/>
          </a:p>
          <a:p>
            <a:r>
              <a:rPr lang="en-US" sz="2400">
                <a:solidFill>
                  <a:schemeClr val="accent1"/>
                </a:solidFill>
              </a:rPr>
              <a:t>Can firms have market power when entry is possible?</a:t>
            </a:r>
          </a:p>
          <a:p>
            <a:r>
              <a:rPr lang="en-US" sz="2400">
                <a:solidFill>
                  <a:schemeClr val="accent1"/>
                </a:solidFill>
              </a:rPr>
              <a:t>Is entry always a good thing?</a:t>
            </a:r>
            <a:endParaRPr lang="cs-CZ" sz="24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a:t>Market power </a:t>
            </a:r>
            <a:r>
              <a:rPr lang="en-US"/>
              <a:t>and</a:t>
            </a:r>
            <a:r>
              <a:rPr lang="cs-CZ"/>
              <a:t> free </a:t>
            </a:r>
            <a:r>
              <a:rPr lang="cs-CZ" dirty="0" err="1"/>
              <a:t>entry</a:t>
            </a:r>
            <a:endParaRPr lang="cs-CZ" dirty="0"/>
          </a:p>
        </p:txBody>
      </p:sp>
    </p:spTree>
    <p:extLst>
      <p:ext uri="{BB962C8B-B14F-4D97-AF65-F5344CB8AC3E}">
        <p14:creationId xmlns:p14="http://schemas.microsoft.com/office/powerpoint/2010/main" val="3369072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291402" y="1195754"/>
                <a:ext cx="11062398" cy="4981209"/>
              </a:xfrm>
            </p:spPr>
            <p:txBody>
              <a:bodyPr>
                <a:noAutofit/>
              </a:bodyPr>
              <a:lstStyle/>
              <a:p>
                <a:r>
                  <a:rPr lang="en-US" sz="2400"/>
                  <a:t>Assumptions</a:t>
                </a:r>
              </a:p>
              <a:p>
                <a:pPr lvl="1"/>
                <a:r>
                  <a:rPr lang="cs-CZ" u="sng"/>
                  <a:t>A </a:t>
                </a:r>
                <a:r>
                  <a:rPr lang="cs-CZ" u="sng" dirty="0" err="1"/>
                  <a:t>two-stage</a:t>
                </a:r>
                <a:r>
                  <a:rPr lang="cs-CZ" u="sng" dirty="0"/>
                  <a:t> game:</a:t>
                </a:r>
              </a:p>
              <a:p>
                <a:pPr lvl="2"/>
                <a:r>
                  <a:rPr lang="cs-CZ" b="1" dirty="0" err="1"/>
                  <a:t>Stage</a:t>
                </a:r>
                <a:r>
                  <a:rPr lang="cs-CZ" b="1" dirty="0"/>
                  <a:t> 1</a:t>
                </a:r>
                <a:r>
                  <a:rPr lang="cs-CZ" dirty="0"/>
                  <a:t>: </a:t>
                </a:r>
                <a:r>
                  <a:rPr lang="cs-CZ" dirty="0" err="1"/>
                  <a:t>Decision</a:t>
                </a:r>
                <a:r>
                  <a:rPr lang="cs-CZ" dirty="0"/>
                  <a:t> to enter</a:t>
                </a:r>
              </a:p>
              <a:p>
                <a:pPr lvl="2"/>
                <a:r>
                  <a:rPr lang="cs-CZ" b="1"/>
                  <a:t>Stage </a:t>
                </a:r>
                <a:r>
                  <a:rPr lang="cs-CZ" b="1" dirty="0"/>
                  <a:t>2</a:t>
                </a:r>
                <a:r>
                  <a:rPr lang="cs-CZ" dirty="0"/>
                  <a:t>: </a:t>
                </a:r>
                <a:r>
                  <a:rPr lang="cs-CZ" dirty="0" err="1"/>
                  <a:t>Quantity</a:t>
                </a:r>
                <a:r>
                  <a:rPr lang="cs-CZ" dirty="0"/>
                  <a:t> </a:t>
                </a:r>
                <a:r>
                  <a:rPr lang="cs-CZ" dirty="0" err="1"/>
                  <a:t>or</a:t>
                </a:r>
                <a:r>
                  <a:rPr lang="cs-CZ" dirty="0"/>
                  <a:t> </a:t>
                </a:r>
                <a:r>
                  <a:rPr lang="cs-CZ" dirty="0" err="1"/>
                  <a:t>price</a:t>
                </a:r>
                <a:r>
                  <a:rPr lang="cs-CZ" dirty="0"/>
                  <a:t> </a:t>
                </a:r>
                <a:r>
                  <a:rPr lang="cs-CZ" dirty="0" err="1"/>
                  <a:t>competition</a:t>
                </a:r>
                <a:endParaRPr lang="cs-CZ" dirty="0"/>
              </a:p>
              <a:p>
                <a:pPr lvl="1"/>
                <a:r>
                  <a:rPr lang="el-GR"/>
                  <a:t>π</a:t>
                </a:r>
                <a:r>
                  <a:rPr lang="cs-CZ"/>
                  <a:t> = </a:t>
                </a:r>
                <a:r>
                  <a:rPr lang="el-GR"/>
                  <a:t>π</a:t>
                </a:r>
                <a:r>
                  <a:rPr lang="cs-CZ"/>
                  <a:t>(N) and </a:t>
                </a:r>
                <a:r>
                  <a:rPr lang="el-GR"/>
                  <a:t>π</a:t>
                </a:r>
                <a:r>
                  <a:rPr lang="cs-CZ"/>
                  <a:t>‘(N)&lt;0</a:t>
                </a:r>
                <a:endParaRPr lang="en-US"/>
              </a:p>
              <a:p>
                <a:pPr lvl="2"/>
                <a:r>
                  <a:rPr lang="cs-CZ"/>
                  <a:t>e.g. Cournot, Bertrand with </a:t>
                </a:r>
                <a:r>
                  <a:rPr lang="en-US"/>
                  <a:t>differentiated products, monopolistic competition</a:t>
                </a:r>
                <a:r>
                  <a:rPr lang="cs-CZ"/>
                  <a:t>...</a:t>
                </a:r>
              </a:p>
              <a:p>
                <a:r>
                  <a:rPr lang="cs-CZ" sz="2400"/>
                  <a:t>Free entry</a:t>
                </a:r>
                <a:r>
                  <a:rPr lang="en-US" sz="2400"/>
                  <a:t> </a:t>
                </a:r>
                <a:r>
                  <a:rPr lang="cs-CZ" sz="2400"/>
                  <a:t> </a:t>
                </a:r>
                <a:r>
                  <a:rPr lang="cs-CZ" sz="2400">
                    <a:sym typeface="Wingdings" panose="05000000000000000000" pitchFamily="2" charset="2"/>
                  </a:rPr>
                  <a:t> </a:t>
                </a:r>
                <a:r>
                  <a:rPr lang="en-US" sz="2400">
                    <a:sym typeface="Wingdings" panose="05000000000000000000" pitchFamily="2" charset="2"/>
                  </a:rPr>
                  <a:t> </a:t>
                </a:r>
                <a:r>
                  <a:rPr lang="el-GR" sz="2400"/>
                  <a:t>π</a:t>
                </a:r>
                <a:r>
                  <a:rPr lang="cs-CZ" sz="2400" dirty="0"/>
                  <a:t>(N</a:t>
                </a:r>
                <a:r>
                  <a:rPr lang="cs-CZ" sz="2400" baseline="30000" dirty="0"/>
                  <a:t>e</a:t>
                </a:r>
                <a:r>
                  <a:rPr lang="cs-CZ" sz="2400" dirty="0"/>
                  <a:t>) </a:t>
                </a:r>
                <a:r>
                  <a:rPr lang="cs-CZ" sz="2400"/>
                  <a:t>= 0 (</a:t>
                </a:r>
                <a:r>
                  <a:rPr lang="cs-CZ" sz="2400" dirty="0" err="1"/>
                  <a:t>ignoring</a:t>
                </a:r>
                <a:r>
                  <a:rPr lang="cs-CZ" sz="2400" dirty="0"/>
                  <a:t> </a:t>
                </a:r>
                <a:r>
                  <a:rPr lang="cs-CZ" sz="2400" dirty="0" err="1"/>
                  <a:t>integer</a:t>
                </a:r>
                <a:r>
                  <a:rPr lang="cs-CZ" sz="2400" dirty="0"/>
                  <a:t> </a:t>
                </a:r>
                <a:r>
                  <a:rPr lang="cs-CZ" sz="2400" err="1"/>
                  <a:t>constraints</a:t>
                </a:r>
                <a:r>
                  <a:rPr lang="cs-CZ" sz="2400"/>
                  <a:t>)</a:t>
                </a:r>
                <a:endParaRPr lang="en-US" sz="2400"/>
              </a:p>
              <a:p>
                <a:r>
                  <a:rPr lang="cs-CZ" sz="2400"/>
                  <a:t>With no fixed costs  </a:t>
                </a:r>
                <a:r>
                  <a:rPr lang="cs-CZ" sz="2400">
                    <a:sym typeface="Wingdings" panose="05000000000000000000" pitchFamily="2" charset="2"/>
                  </a:rPr>
                  <a:t> </a:t>
                </a:r>
                <a14:m>
                  <m:oMath xmlns:m="http://schemas.openxmlformats.org/officeDocument/2006/math">
                    <m:r>
                      <m:rPr>
                        <m:sty m:val="p"/>
                      </m:rPr>
                      <a:rPr lang="el-GR" sz="2400" i="1" dirty="0">
                        <a:latin typeface="Cambria Math" panose="02040503050406030204" pitchFamily="18" charset="0"/>
                        <a:ea typeface="Cambria Math" panose="02040503050406030204" pitchFamily="18" charset="0"/>
                        <a:sym typeface="Wingdings" panose="05000000000000000000" pitchFamily="2" charset="2"/>
                      </a:rPr>
                      <m:t>μ</m:t>
                    </m:r>
                  </m:oMath>
                </a14:m>
                <a:r>
                  <a:rPr lang="cs-CZ" sz="2400"/>
                  <a:t>=0</a:t>
                </a:r>
                <a:endParaRPr lang="en-US" sz="2400"/>
              </a:p>
              <a:p>
                <a:r>
                  <a:rPr lang="en-US" sz="2400"/>
                  <a:t>But in reality, firms face...</a:t>
                </a:r>
              </a:p>
              <a:p>
                <a:pPr lvl="1"/>
                <a:r>
                  <a:rPr lang="en-US" sz="2000" b="1"/>
                  <a:t>Fixed costs  </a:t>
                </a:r>
                <a:r>
                  <a:rPr lang="en-US" sz="2000" b="1">
                    <a:sym typeface="Wingdings" panose="05000000000000000000" pitchFamily="2" charset="2"/>
                  </a:rPr>
                  <a:t>  </a:t>
                </a:r>
                <a:r>
                  <a:rPr lang="en-US" sz="2000">
                    <a:sym typeface="Wingdings" panose="05000000000000000000" pitchFamily="2" charset="2"/>
                  </a:rPr>
                  <a:t>firms only enter if operating profits cover fixed costs  </a:t>
                </a:r>
                <a:r>
                  <a:rPr lang="el-GR" sz="2000"/>
                  <a:t>π</a:t>
                </a:r>
                <a:r>
                  <a:rPr lang="cs-CZ" sz="2000"/>
                  <a:t>(N</a:t>
                </a:r>
                <a:r>
                  <a:rPr lang="cs-CZ" sz="2000" baseline="30000"/>
                  <a:t>e</a:t>
                </a:r>
                <a:r>
                  <a:rPr lang="cs-CZ" sz="2000"/>
                  <a:t>) = 0 </a:t>
                </a:r>
                <a:r>
                  <a:rPr lang="en-US" sz="2000"/>
                  <a:t>but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sym typeface="Wingdings" panose="05000000000000000000" pitchFamily="2" charset="2"/>
                      </a:rPr>
                      <m:t>μ</m:t>
                    </m:r>
                    <m:r>
                      <a:rPr lang="en-US" sz="2000" b="0" i="0" dirty="0" smtClean="0">
                        <a:latin typeface="Cambria Math" panose="02040503050406030204" pitchFamily="18" charset="0"/>
                        <a:ea typeface="Cambria Math" panose="02040503050406030204" pitchFamily="18" charset="0"/>
                        <a:sym typeface="Wingdings" panose="05000000000000000000" pitchFamily="2" charset="2"/>
                      </a:rPr>
                      <m:t>&gt;0</m:t>
                    </m:r>
                  </m:oMath>
                </a14:m>
                <a:endParaRPr lang="en-US" sz="2000"/>
              </a:p>
              <a:p>
                <a:pPr lvl="1"/>
                <a:r>
                  <a:rPr lang="en-US" sz="2000" b="1"/>
                  <a:t>Sunk costs of entry e</a:t>
                </a:r>
                <a:r>
                  <a:rPr lang="en-US" sz="2000"/>
                  <a:t> which they cannot recover if decide to exit the market</a:t>
                </a:r>
                <a:endParaRPr lang="en-US" sz="2000" b="1"/>
              </a:p>
              <a:p>
                <a:pPr lvl="1"/>
                <a:r>
                  <a:rPr lang="en-US" sz="2000" b="1"/>
                  <a:t>Uncertainty</a:t>
                </a:r>
                <a:r>
                  <a:rPr lang="en-US" sz="2000"/>
                  <a:t> </a:t>
                </a:r>
                <a:r>
                  <a:rPr lang="en-US" sz="2000">
                    <a:sym typeface="Wingdings" panose="05000000000000000000" pitchFamily="2" charset="2"/>
                  </a:rPr>
                  <a:t> firms only enter if E(</a:t>
                </a:r>
                <a:r>
                  <a:rPr lang="el-GR" sz="2000"/>
                  <a:t>π</a:t>
                </a:r>
                <a:r>
                  <a:rPr lang="en-US" sz="2000"/>
                  <a:t>)&gt;e  </a:t>
                </a:r>
                <a:r>
                  <a:rPr lang="en-US" sz="2000">
                    <a:sym typeface="Wingdings" panose="05000000000000000000" pitchFamily="2" charset="2"/>
                  </a:rPr>
                  <a:t>  </a:t>
                </a:r>
                <a:r>
                  <a:rPr lang="el-GR" sz="2000"/>
                  <a:t>π</a:t>
                </a:r>
                <a:r>
                  <a:rPr lang="cs-CZ" sz="2000"/>
                  <a:t>(N</a:t>
                </a:r>
                <a:r>
                  <a:rPr lang="cs-CZ" sz="2000" baseline="30000"/>
                  <a:t>e</a:t>
                </a:r>
                <a:r>
                  <a:rPr lang="cs-CZ" sz="2000"/>
                  <a:t>) </a:t>
                </a:r>
                <a:r>
                  <a:rPr lang="en-US" sz="2000"/>
                  <a:t>&gt;</a:t>
                </a:r>
                <a:r>
                  <a:rPr lang="cs-CZ" sz="2000"/>
                  <a:t> 0 </a:t>
                </a:r>
                <a:r>
                  <a:rPr lang="en-US" sz="2000"/>
                  <a:t>and </a:t>
                </a:r>
                <a14:m>
                  <m:oMath xmlns:m="http://schemas.openxmlformats.org/officeDocument/2006/math">
                    <m:r>
                      <m:rPr>
                        <m:sty m:val="p"/>
                      </m:rPr>
                      <a:rPr lang="el-GR" sz="2000" i="1" dirty="0">
                        <a:latin typeface="Cambria Math" panose="02040503050406030204" pitchFamily="18" charset="0"/>
                        <a:ea typeface="Cambria Math" panose="02040503050406030204" pitchFamily="18" charset="0"/>
                        <a:sym typeface="Wingdings" panose="05000000000000000000" pitchFamily="2" charset="2"/>
                      </a:rPr>
                      <m:t>μ</m:t>
                    </m:r>
                    <m:r>
                      <a:rPr lang="en-US" sz="2000" dirty="0">
                        <a:latin typeface="Cambria Math" panose="02040503050406030204" pitchFamily="18" charset="0"/>
                        <a:ea typeface="Cambria Math" panose="02040503050406030204" pitchFamily="18" charset="0"/>
                        <a:sym typeface="Wingdings" panose="05000000000000000000" pitchFamily="2" charset="2"/>
                      </a:rPr>
                      <m:t>&gt;0</m:t>
                    </m:r>
                  </m:oMath>
                </a14:m>
                <a:endParaRPr lang="en-US" sz="2000"/>
              </a:p>
              <a:p>
                <a:pPr lvl="1"/>
                <a:endParaRPr lang="en-US" sz="2000"/>
              </a:p>
              <a:p>
                <a:pPr lvl="1"/>
                <a:endParaRPr lang="cs-CZ" sz="2000" dirty="0"/>
              </a:p>
            </p:txBody>
          </p:sp>
        </mc:Choice>
        <mc:Fallback>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291402" y="1195754"/>
                <a:ext cx="11062398" cy="4981209"/>
              </a:xfrm>
              <a:blipFill>
                <a:blip r:embed="rId3"/>
                <a:stretch>
                  <a:fillRect l="-771" t="-1714"/>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a:t>Market power </a:t>
            </a:r>
            <a:r>
              <a:rPr lang="en-US"/>
              <a:t>and</a:t>
            </a:r>
            <a:r>
              <a:rPr lang="cs-CZ"/>
              <a:t> entry</a:t>
            </a:r>
            <a:endParaRPr lang="cs-CZ" dirty="0"/>
          </a:p>
        </p:txBody>
      </p:sp>
    </p:spTree>
    <p:extLst>
      <p:ext uri="{BB962C8B-B14F-4D97-AF65-F5344CB8AC3E}">
        <p14:creationId xmlns:p14="http://schemas.microsoft.com/office/powerpoint/2010/main" val="2775341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376624"/>
            <a:ext cx="10515600" cy="4800339"/>
          </a:xfrm>
        </p:spPr>
        <p:txBody>
          <a:bodyPr>
            <a:noAutofit/>
          </a:bodyPr>
          <a:lstStyle/>
          <a:p>
            <a:r>
              <a:rPr lang="cs-CZ" sz="2400" dirty="0" err="1"/>
              <a:t>Entry</a:t>
            </a:r>
            <a:r>
              <a:rPr lang="cs-CZ" sz="2400" dirty="0"/>
              <a:t> has </a:t>
            </a:r>
            <a:r>
              <a:rPr lang="cs-CZ" sz="2400" b="1" dirty="0" err="1"/>
              <a:t>benefits</a:t>
            </a:r>
            <a:r>
              <a:rPr lang="cs-CZ" sz="2400" dirty="0"/>
              <a:t> </a:t>
            </a:r>
            <a:r>
              <a:rPr lang="cs-CZ" sz="2400" dirty="0" err="1"/>
              <a:t>for</a:t>
            </a:r>
            <a:r>
              <a:rPr lang="cs-CZ" sz="2400" dirty="0"/>
              <a:t> </a:t>
            </a:r>
            <a:r>
              <a:rPr lang="cs-CZ" sz="2400" dirty="0" err="1"/>
              <a:t>welfare</a:t>
            </a:r>
            <a:endParaRPr lang="cs-CZ" sz="2400" dirty="0"/>
          </a:p>
          <a:p>
            <a:pPr lvl="1"/>
            <a:r>
              <a:rPr lang="cs-CZ" dirty="0" err="1"/>
              <a:t>Lower</a:t>
            </a:r>
            <a:r>
              <a:rPr lang="cs-CZ" dirty="0"/>
              <a:t> </a:t>
            </a:r>
            <a:r>
              <a:rPr lang="cs-CZ" dirty="0" err="1"/>
              <a:t>prices</a:t>
            </a:r>
            <a:endParaRPr lang="cs-CZ" dirty="0"/>
          </a:p>
          <a:p>
            <a:pPr lvl="1"/>
            <a:r>
              <a:rPr lang="cs-CZ" dirty="0"/>
              <a:t>More variety</a:t>
            </a:r>
          </a:p>
          <a:p>
            <a:r>
              <a:rPr lang="cs-CZ" sz="2400" dirty="0"/>
              <a:t>But </a:t>
            </a:r>
            <a:r>
              <a:rPr lang="cs-CZ" sz="2400" dirty="0" err="1"/>
              <a:t>entry</a:t>
            </a:r>
            <a:r>
              <a:rPr lang="cs-CZ" sz="2400" dirty="0"/>
              <a:t> </a:t>
            </a:r>
            <a:r>
              <a:rPr lang="cs-CZ" sz="2400" dirty="0" err="1"/>
              <a:t>also</a:t>
            </a:r>
            <a:r>
              <a:rPr lang="cs-CZ" sz="2400" dirty="0"/>
              <a:t> has </a:t>
            </a:r>
            <a:r>
              <a:rPr lang="cs-CZ" sz="2400" b="1" dirty="0" err="1"/>
              <a:t>costs</a:t>
            </a:r>
            <a:endParaRPr lang="cs-CZ" sz="2400" b="1" dirty="0"/>
          </a:p>
          <a:p>
            <a:pPr lvl="1"/>
            <a:r>
              <a:rPr lang="cs-CZ" dirty="0" err="1"/>
              <a:t>Entry</a:t>
            </a:r>
            <a:r>
              <a:rPr lang="cs-CZ" dirty="0"/>
              <a:t> </a:t>
            </a:r>
            <a:r>
              <a:rPr lang="cs-CZ" dirty="0" err="1"/>
              <a:t>costs</a:t>
            </a:r>
            <a:endParaRPr lang="cs-CZ" dirty="0"/>
          </a:p>
          <a:p>
            <a:pPr lvl="1"/>
            <a:r>
              <a:rPr lang="cs-CZ" dirty="0" err="1"/>
              <a:t>Fixed</a:t>
            </a:r>
            <a:r>
              <a:rPr lang="cs-CZ" dirty="0"/>
              <a:t> </a:t>
            </a:r>
            <a:r>
              <a:rPr lang="cs-CZ" dirty="0" err="1"/>
              <a:t>costs</a:t>
            </a:r>
            <a:endParaRPr lang="cs-CZ" dirty="0"/>
          </a:p>
          <a:p>
            <a:pPr lvl="1"/>
            <a:r>
              <a:rPr lang="cs-CZ" dirty="0" err="1"/>
              <a:t>High</a:t>
            </a:r>
            <a:r>
              <a:rPr lang="cs-CZ" dirty="0"/>
              <a:t> </a:t>
            </a:r>
            <a:r>
              <a:rPr lang="cs-CZ" dirty="0" err="1"/>
              <a:t>marginal</a:t>
            </a:r>
            <a:r>
              <a:rPr lang="cs-CZ" dirty="0"/>
              <a:t> </a:t>
            </a:r>
            <a:r>
              <a:rPr lang="cs-CZ" dirty="0" err="1"/>
              <a:t>costs</a:t>
            </a:r>
            <a:r>
              <a:rPr lang="cs-CZ" dirty="0"/>
              <a:t> (</a:t>
            </a:r>
            <a:r>
              <a:rPr lang="cs-CZ" dirty="0" err="1"/>
              <a:t>if</a:t>
            </a:r>
            <a:r>
              <a:rPr lang="cs-CZ" dirty="0"/>
              <a:t> </a:t>
            </a:r>
            <a:r>
              <a:rPr lang="cs-CZ" dirty="0" err="1"/>
              <a:t>decreasing</a:t>
            </a:r>
            <a:r>
              <a:rPr lang="cs-CZ" dirty="0"/>
              <a:t>)</a:t>
            </a:r>
          </a:p>
          <a:p>
            <a:r>
              <a:rPr lang="cs-CZ" sz="2400" dirty="0" err="1"/>
              <a:t>Can</a:t>
            </a:r>
            <a:r>
              <a:rPr lang="cs-CZ" sz="2400" dirty="0"/>
              <a:t> </a:t>
            </a:r>
            <a:r>
              <a:rPr lang="cs-CZ" sz="2400" dirty="0" err="1"/>
              <a:t>there</a:t>
            </a:r>
            <a:r>
              <a:rPr lang="cs-CZ" sz="2400" dirty="0"/>
              <a:t> </a:t>
            </a:r>
            <a:r>
              <a:rPr lang="cs-CZ" sz="2400" dirty="0" err="1"/>
              <a:t>be</a:t>
            </a:r>
            <a:r>
              <a:rPr lang="cs-CZ" sz="2400" dirty="0"/>
              <a:t> </a:t>
            </a:r>
            <a:r>
              <a:rPr lang="cs-CZ" sz="2400" dirty="0" err="1"/>
              <a:t>too</a:t>
            </a:r>
            <a:r>
              <a:rPr lang="cs-CZ" sz="2400" dirty="0"/>
              <a:t> much of a </a:t>
            </a:r>
            <a:r>
              <a:rPr lang="cs-CZ" sz="2400" dirty="0" err="1"/>
              <a:t>good</a:t>
            </a:r>
            <a:r>
              <a:rPr lang="cs-CZ" sz="2400" dirty="0"/>
              <a:t> </a:t>
            </a:r>
            <a:r>
              <a:rPr lang="cs-CZ" sz="2400" err="1"/>
              <a:t>thing</a:t>
            </a:r>
            <a:r>
              <a:rPr lang="cs-CZ" sz="2400"/>
              <a:t>? </a:t>
            </a:r>
            <a:r>
              <a:rPr lang="cs-CZ" sz="2400">
                <a:solidFill>
                  <a:srgbClr val="00B050"/>
                </a:solidFill>
                <a:sym typeface="Wingdings" panose="05000000000000000000" pitchFamily="2" charset="2"/>
              </a:rPr>
              <a:t> see the seminar</a:t>
            </a:r>
            <a:endParaRPr lang="cs-CZ" sz="2400">
              <a:solidFill>
                <a:srgbClr val="00B050"/>
              </a:solidFill>
            </a:endParaRPr>
          </a:p>
          <a:p>
            <a:pPr lvl="1"/>
            <a:r>
              <a:rPr lang="cs-CZ" sz="2000">
                <a:sym typeface="Wingdings" panose="05000000000000000000" pitchFamily="2" charset="2"/>
              </a:rPr>
              <a:t>Cournot with free entry leads to too much entry</a:t>
            </a:r>
          </a:p>
          <a:p>
            <a:pPr lvl="1"/>
            <a:r>
              <a:rPr lang="cs-CZ" sz="2000">
                <a:sym typeface="Wingdings" panose="05000000000000000000" pitchFamily="2" charset="2"/>
              </a:rPr>
              <a:t>Intuition: entrant values the entry more than the social planner</a:t>
            </a:r>
          </a:p>
          <a:p>
            <a:pPr lvl="1"/>
            <a:r>
              <a:rPr lang="cs-CZ" sz="2000">
                <a:sym typeface="Wingdings" panose="05000000000000000000" pitchFamily="2" charset="2"/>
              </a:rPr>
              <a:t>It may be beneficial to regulate entry</a:t>
            </a:r>
          </a:p>
          <a:p>
            <a:pPr lvl="2"/>
            <a:r>
              <a:rPr lang="cs-CZ" sz="1800">
                <a:sym typeface="Wingdings" panose="05000000000000000000" pitchFamily="2" charset="2"/>
              </a:rPr>
              <a:t>e.g. auctioning of permits for broadcasting or mobile operators (although scarce spectrum also plays a role)</a:t>
            </a:r>
          </a:p>
          <a:p>
            <a:endParaRPr lang="cs-CZ" sz="24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en-US"/>
              <a:t>Benefits and costs of</a:t>
            </a:r>
            <a:r>
              <a:rPr lang="cs-CZ"/>
              <a:t> </a:t>
            </a:r>
            <a:r>
              <a:rPr lang="cs-CZ" dirty="0" err="1"/>
              <a:t>entry</a:t>
            </a:r>
            <a:endParaRPr lang="cs-CZ" dirty="0"/>
          </a:p>
        </p:txBody>
      </p:sp>
      <p:pic>
        <p:nvPicPr>
          <p:cNvPr id="2" name="Picture 1">
            <a:extLst>
              <a:ext uri="{FF2B5EF4-FFF2-40B4-BE49-F238E27FC236}">
                <a16:creationId xmlns:a16="http://schemas.microsoft.com/office/drawing/2014/main" id="{0CA30908-3B22-4925-9F47-35EDF7007CCF}"/>
              </a:ext>
            </a:extLst>
          </p:cNvPr>
          <p:cNvPicPr>
            <a:picLocks noChangeAspect="1"/>
          </p:cNvPicPr>
          <p:nvPr/>
        </p:nvPicPr>
        <p:blipFill>
          <a:blip r:embed="rId3"/>
          <a:stretch>
            <a:fillRect/>
          </a:stretch>
        </p:blipFill>
        <p:spPr>
          <a:xfrm>
            <a:off x="6803613" y="1242482"/>
            <a:ext cx="4860288" cy="2733913"/>
          </a:xfrm>
          <a:prstGeom prst="rect">
            <a:avLst/>
          </a:prstGeom>
        </p:spPr>
      </p:pic>
    </p:spTree>
    <p:extLst>
      <p:ext uri="{BB962C8B-B14F-4D97-AF65-F5344CB8AC3E}">
        <p14:creationId xmlns:p14="http://schemas.microsoft.com/office/powerpoint/2010/main" val="2391217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74378"/>
            <a:ext cx="10515600" cy="4702585"/>
          </a:xfrm>
        </p:spPr>
        <p:txBody>
          <a:bodyPr>
            <a:noAutofit/>
          </a:bodyPr>
          <a:lstStyle/>
          <a:p>
            <a:r>
              <a:rPr lang="cs-CZ" sz="2400">
                <a:sym typeface="Wingdings" panose="05000000000000000000" pitchFamily="2" charset="2"/>
              </a:rPr>
              <a:t>With positive fixed costs, </a:t>
            </a:r>
            <a:r>
              <a:rPr lang="cs-CZ" sz="2400" dirty="0" err="1">
                <a:sym typeface="Wingdings" panose="05000000000000000000" pitchFamily="2" charset="2"/>
              </a:rPr>
              <a:t>concentration</a:t>
            </a:r>
            <a:r>
              <a:rPr lang="cs-CZ" sz="2400" dirty="0">
                <a:sym typeface="Wingdings" panose="05000000000000000000" pitchFamily="2" charset="2"/>
              </a:rPr>
              <a:t> </a:t>
            </a:r>
            <a:r>
              <a:rPr lang="cs-CZ" sz="2400" dirty="0" err="1">
                <a:sym typeface="Wingdings" panose="05000000000000000000" pitchFamily="2" charset="2"/>
              </a:rPr>
              <a:t>decreases</a:t>
            </a:r>
            <a:r>
              <a:rPr lang="cs-CZ" sz="2400" dirty="0">
                <a:sym typeface="Wingdings" panose="05000000000000000000" pitchFamily="2" charset="2"/>
              </a:rPr>
              <a:t> in market </a:t>
            </a:r>
            <a:r>
              <a:rPr lang="cs-CZ" sz="2400" dirty="0" err="1">
                <a:sym typeface="Wingdings" panose="05000000000000000000" pitchFamily="2" charset="2"/>
              </a:rPr>
              <a:t>size</a:t>
            </a:r>
            <a:endParaRPr lang="cs-CZ" sz="2400" dirty="0">
              <a:sym typeface="Wingdings" panose="05000000000000000000" pitchFamily="2" charset="2"/>
            </a:endParaRPr>
          </a:p>
          <a:p>
            <a:pPr lvl="1"/>
            <a:r>
              <a:rPr lang="cs-CZ" sz="2000" dirty="0" err="1">
                <a:sym typeface="Wingdings" panose="05000000000000000000" pitchFamily="2" charset="2"/>
              </a:rPr>
              <a:t>For</a:t>
            </a:r>
            <a:r>
              <a:rPr lang="cs-CZ" sz="2000" dirty="0">
                <a:sym typeface="Wingdings" panose="05000000000000000000" pitchFamily="2" charset="2"/>
              </a:rPr>
              <a:t> a </a:t>
            </a:r>
            <a:r>
              <a:rPr lang="cs-CZ" sz="2000" dirty="0" err="1">
                <a:sym typeface="Wingdings" panose="05000000000000000000" pitchFamily="2" charset="2"/>
              </a:rPr>
              <a:t>given</a:t>
            </a:r>
            <a:r>
              <a:rPr lang="cs-CZ" sz="2000" dirty="0">
                <a:sym typeface="Wingdings" panose="05000000000000000000" pitchFamily="2" charset="2"/>
              </a:rPr>
              <a:t> </a:t>
            </a:r>
            <a:r>
              <a:rPr lang="cs-CZ" sz="2000" dirty="0" err="1">
                <a:sym typeface="Wingdings" panose="05000000000000000000" pitchFamily="2" charset="2"/>
              </a:rPr>
              <a:t>number</a:t>
            </a:r>
            <a:r>
              <a:rPr lang="cs-CZ" sz="2000" dirty="0">
                <a:sym typeface="Wingdings" panose="05000000000000000000" pitchFamily="2" charset="2"/>
              </a:rPr>
              <a:t> of </a:t>
            </a:r>
            <a:r>
              <a:rPr lang="cs-CZ" sz="2000" dirty="0" err="1">
                <a:sym typeface="Wingdings" panose="05000000000000000000" pitchFamily="2" charset="2"/>
              </a:rPr>
              <a:t>firms</a:t>
            </a:r>
            <a:r>
              <a:rPr lang="cs-CZ" sz="2000" dirty="0">
                <a:sym typeface="Wingdings" panose="05000000000000000000" pitchFamily="2" charset="2"/>
              </a:rPr>
              <a:t>, </a:t>
            </a:r>
            <a:r>
              <a:rPr lang="cs-CZ" sz="2000" dirty="0" err="1">
                <a:sym typeface="Wingdings" panose="05000000000000000000" pitchFamily="2" charset="2"/>
              </a:rPr>
              <a:t>greater</a:t>
            </a:r>
            <a:r>
              <a:rPr lang="cs-CZ" sz="2000" dirty="0">
                <a:sym typeface="Wingdings" panose="05000000000000000000" pitchFamily="2" charset="2"/>
              </a:rPr>
              <a:t> </a:t>
            </a:r>
            <a:r>
              <a:rPr lang="cs-CZ" sz="2000" dirty="0" err="1">
                <a:sym typeface="Wingdings" panose="05000000000000000000" pitchFamily="2" charset="2"/>
              </a:rPr>
              <a:t>demand</a:t>
            </a:r>
            <a:r>
              <a:rPr lang="cs-CZ" sz="2000" dirty="0">
                <a:sym typeface="Wingdings" panose="05000000000000000000" pitchFamily="2" charset="2"/>
              </a:rPr>
              <a:t> </a:t>
            </a:r>
            <a:r>
              <a:rPr lang="cs-CZ" sz="2000" dirty="0" err="1">
                <a:sym typeface="Wingdings" panose="05000000000000000000" pitchFamily="2" charset="2"/>
              </a:rPr>
              <a:t>increases</a:t>
            </a:r>
            <a:r>
              <a:rPr lang="cs-CZ" sz="2000" dirty="0">
                <a:sym typeface="Wingdings" panose="05000000000000000000" pitchFamily="2" charset="2"/>
              </a:rPr>
              <a:t> </a:t>
            </a:r>
            <a:r>
              <a:rPr lang="cs-CZ" sz="2000" dirty="0" err="1">
                <a:sym typeface="Wingdings" panose="05000000000000000000" pitchFamily="2" charset="2"/>
              </a:rPr>
              <a:t>equilibrium</a:t>
            </a:r>
            <a:r>
              <a:rPr lang="cs-CZ" sz="2000" dirty="0">
                <a:sym typeface="Wingdings" panose="05000000000000000000" pitchFamily="2" charset="2"/>
              </a:rPr>
              <a:t> </a:t>
            </a:r>
            <a:r>
              <a:rPr lang="cs-CZ" sz="2000" dirty="0" err="1">
                <a:sym typeface="Wingdings" panose="05000000000000000000" pitchFamily="2" charset="2"/>
              </a:rPr>
              <a:t>profits</a:t>
            </a:r>
            <a:endParaRPr lang="cs-CZ" sz="2000" dirty="0">
              <a:sym typeface="Wingdings" panose="05000000000000000000" pitchFamily="2" charset="2"/>
            </a:endParaRPr>
          </a:p>
          <a:p>
            <a:pPr lvl="1"/>
            <a:r>
              <a:rPr lang="cs-CZ" sz="2000" dirty="0">
                <a:sym typeface="Wingdings" panose="05000000000000000000" pitchFamily="2" charset="2"/>
              </a:rPr>
              <a:t>More </a:t>
            </a:r>
            <a:r>
              <a:rPr lang="cs-CZ" sz="2000" dirty="0" err="1">
                <a:sym typeface="Wingdings" panose="05000000000000000000" pitchFamily="2" charset="2"/>
              </a:rPr>
              <a:t>entry</a:t>
            </a:r>
            <a:r>
              <a:rPr lang="cs-CZ" sz="2000" dirty="0">
                <a:sym typeface="Wingdings" panose="05000000000000000000" pitchFamily="2" charset="2"/>
              </a:rPr>
              <a:t> </a:t>
            </a:r>
            <a:r>
              <a:rPr lang="cs-CZ" sz="2000" dirty="0" err="1">
                <a:sym typeface="Wingdings" panose="05000000000000000000" pitchFamily="2" charset="2"/>
              </a:rPr>
              <a:t>needed</a:t>
            </a:r>
            <a:r>
              <a:rPr lang="cs-CZ" sz="2000" dirty="0">
                <a:sym typeface="Wingdings" panose="05000000000000000000" pitchFamily="2" charset="2"/>
              </a:rPr>
              <a:t> to </a:t>
            </a:r>
            <a:r>
              <a:rPr lang="cs-CZ" sz="2000" dirty="0" err="1">
                <a:sym typeface="Wingdings" panose="05000000000000000000" pitchFamily="2" charset="2"/>
              </a:rPr>
              <a:t>bring</a:t>
            </a:r>
            <a:r>
              <a:rPr lang="cs-CZ" sz="2000" dirty="0">
                <a:sym typeface="Wingdings" panose="05000000000000000000" pitchFamily="2" charset="2"/>
              </a:rPr>
              <a:t> </a:t>
            </a:r>
            <a:r>
              <a:rPr lang="cs-CZ" sz="2000" dirty="0" err="1">
                <a:sym typeface="Wingdings" panose="05000000000000000000" pitchFamily="2" charset="2"/>
              </a:rPr>
              <a:t>profits</a:t>
            </a:r>
            <a:r>
              <a:rPr lang="cs-CZ" sz="2000" dirty="0">
                <a:sym typeface="Wingdings" panose="05000000000000000000" pitchFamily="2" charset="2"/>
              </a:rPr>
              <a:t> to </a:t>
            </a:r>
            <a:r>
              <a:rPr lang="cs-CZ" sz="2000" dirty="0" err="1">
                <a:sym typeface="Wingdings" panose="05000000000000000000" pitchFamily="2" charset="2"/>
              </a:rPr>
              <a:t>zero</a:t>
            </a:r>
            <a:endParaRPr lang="cs-CZ" sz="2000" dirty="0">
              <a:sym typeface="Wingdings" panose="05000000000000000000" pitchFamily="2" charset="2"/>
            </a:endParaRPr>
          </a:p>
          <a:p>
            <a:r>
              <a:rPr lang="cs-CZ" sz="2400" dirty="0">
                <a:sym typeface="Wingdings" panose="05000000000000000000" pitchFamily="2" charset="2"/>
              </a:rPr>
              <a:t>But </a:t>
            </a:r>
            <a:r>
              <a:rPr lang="cs-CZ" sz="2400" dirty="0" err="1">
                <a:sym typeface="Wingdings" panose="05000000000000000000" pitchFamily="2" charset="2"/>
              </a:rPr>
              <a:t>some</a:t>
            </a:r>
            <a:r>
              <a:rPr lang="cs-CZ" sz="2400" dirty="0">
                <a:sym typeface="Wingdings" panose="05000000000000000000" pitchFamily="2" charset="2"/>
              </a:rPr>
              <a:t> </a:t>
            </a:r>
            <a:r>
              <a:rPr lang="cs-CZ" sz="2400" dirty="0" err="1">
                <a:sym typeface="Wingdings" panose="05000000000000000000" pitchFamily="2" charset="2"/>
              </a:rPr>
              <a:t>markets</a:t>
            </a:r>
            <a:r>
              <a:rPr lang="cs-CZ" sz="2400" dirty="0">
                <a:sym typeface="Wingdings" panose="05000000000000000000" pitchFamily="2" charset="2"/>
              </a:rPr>
              <a:t> show </a:t>
            </a:r>
            <a:r>
              <a:rPr lang="cs-CZ" sz="2400" dirty="0" err="1">
                <a:sym typeface="Wingdings" panose="05000000000000000000" pitchFamily="2" charset="2"/>
              </a:rPr>
              <a:t>high</a:t>
            </a:r>
            <a:r>
              <a:rPr lang="cs-CZ" sz="2400" dirty="0">
                <a:sym typeface="Wingdings" panose="05000000000000000000" pitchFamily="2" charset="2"/>
              </a:rPr>
              <a:t> </a:t>
            </a:r>
            <a:r>
              <a:rPr lang="cs-CZ" sz="2400" dirty="0" err="1">
                <a:sym typeface="Wingdings" panose="05000000000000000000" pitchFamily="2" charset="2"/>
              </a:rPr>
              <a:t>concentration</a:t>
            </a:r>
            <a:r>
              <a:rPr lang="cs-CZ" sz="2400" dirty="0">
                <a:sym typeface="Wingdings" panose="05000000000000000000" pitchFamily="2" charset="2"/>
              </a:rPr>
              <a:t> independent of market </a:t>
            </a:r>
            <a:r>
              <a:rPr lang="cs-CZ" sz="2400" dirty="0" err="1">
                <a:sym typeface="Wingdings" panose="05000000000000000000" pitchFamily="2" charset="2"/>
              </a:rPr>
              <a:t>size</a:t>
            </a:r>
            <a:r>
              <a:rPr lang="cs-CZ" sz="2400" dirty="0">
                <a:sym typeface="Wingdings" panose="05000000000000000000" pitchFamily="2" charset="2"/>
              </a:rPr>
              <a:t>. </a:t>
            </a:r>
            <a:r>
              <a:rPr lang="cs-CZ" sz="2400" dirty="0" err="1">
                <a:sym typeface="Wingdings" panose="05000000000000000000" pitchFamily="2" charset="2"/>
              </a:rPr>
              <a:t>Why</a:t>
            </a:r>
            <a:r>
              <a:rPr lang="cs-CZ" sz="2400" dirty="0">
                <a:sym typeface="Wingdings" panose="05000000000000000000" pitchFamily="2" charset="2"/>
              </a:rPr>
              <a:t>?</a:t>
            </a:r>
          </a:p>
          <a:p>
            <a:r>
              <a:rPr lang="cs-CZ" sz="2400" dirty="0">
                <a:sym typeface="Wingdings" panose="05000000000000000000" pitchFamily="2" charset="2"/>
              </a:rPr>
              <a:t>The </a:t>
            </a:r>
            <a:r>
              <a:rPr lang="cs-CZ" sz="2400" dirty="0" err="1">
                <a:sym typeface="Wingdings" panose="05000000000000000000" pitchFamily="2" charset="2"/>
              </a:rPr>
              <a:t>answer</a:t>
            </a:r>
            <a:r>
              <a:rPr lang="cs-CZ" sz="2400" dirty="0">
                <a:sym typeface="Wingdings" panose="05000000000000000000" pitchFamily="2" charset="2"/>
              </a:rPr>
              <a:t> </a:t>
            </a:r>
            <a:r>
              <a:rPr lang="cs-CZ" sz="2400" dirty="0" err="1">
                <a:sym typeface="Wingdings" panose="05000000000000000000" pitchFamily="2" charset="2"/>
              </a:rPr>
              <a:t>is</a:t>
            </a:r>
            <a:r>
              <a:rPr lang="cs-CZ" sz="2400" dirty="0">
                <a:sym typeface="Wingdings" panose="05000000000000000000" pitchFamily="2" charset="2"/>
              </a:rPr>
              <a:t> </a:t>
            </a:r>
            <a:r>
              <a:rPr lang="cs-CZ" sz="2400" b="1" dirty="0" err="1">
                <a:sym typeface="Wingdings" panose="05000000000000000000" pitchFamily="2" charset="2"/>
              </a:rPr>
              <a:t>endogenous</a:t>
            </a:r>
            <a:r>
              <a:rPr lang="cs-CZ" sz="2400" b="1" dirty="0">
                <a:sym typeface="Wingdings" panose="05000000000000000000" pitchFamily="2" charset="2"/>
              </a:rPr>
              <a:t> </a:t>
            </a:r>
            <a:r>
              <a:rPr lang="cs-CZ" sz="2400" b="1" err="1">
                <a:sym typeface="Wingdings" panose="05000000000000000000" pitchFamily="2" charset="2"/>
              </a:rPr>
              <a:t>sunk</a:t>
            </a:r>
            <a:r>
              <a:rPr lang="cs-CZ" sz="2400" b="1">
                <a:sym typeface="Wingdings" panose="05000000000000000000" pitchFamily="2" charset="2"/>
              </a:rPr>
              <a:t> costs </a:t>
            </a:r>
            <a:r>
              <a:rPr lang="cs-CZ" sz="2400">
                <a:sym typeface="Wingdings" panose="05000000000000000000" pitchFamily="2" charset="2"/>
              </a:rPr>
              <a:t>(i.e. firms deciding on optimal e)</a:t>
            </a:r>
          </a:p>
          <a:p>
            <a:r>
              <a:rPr lang="cs-CZ" sz="2400">
                <a:sym typeface="Wingdings" panose="05000000000000000000" pitchFamily="2" charset="2"/>
              </a:rPr>
              <a:t>3-stage </a:t>
            </a:r>
            <a:r>
              <a:rPr lang="cs-CZ" sz="2400" dirty="0">
                <a:sym typeface="Wingdings" panose="05000000000000000000" pitchFamily="2" charset="2"/>
              </a:rPr>
              <a:t>game</a:t>
            </a:r>
          </a:p>
          <a:p>
            <a:pPr lvl="1"/>
            <a:r>
              <a:rPr lang="cs-CZ" sz="2000">
                <a:sym typeface="Wingdings" panose="05000000000000000000" pitchFamily="2" charset="2"/>
              </a:rPr>
              <a:t>Firms </a:t>
            </a:r>
            <a:r>
              <a:rPr lang="cs-CZ" sz="2000" dirty="0" err="1">
                <a:sym typeface="Wingdings" panose="05000000000000000000" pitchFamily="2" charset="2"/>
              </a:rPr>
              <a:t>decide</a:t>
            </a:r>
            <a:r>
              <a:rPr lang="cs-CZ" sz="2000" dirty="0">
                <a:sym typeface="Wingdings" panose="05000000000000000000" pitchFamily="2" charset="2"/>
              </a:rPr>
              <a:t> </a:t>
            </a:r>
            <a:r>
              <a:rPr lang="cs-CZ" sz="2000" dirty="0" err="1">
                <a:sym typeface="Wingdings" panose="05000000000000000000" pitchFamily="2" charset="2"/>
              </a:rPr>
              <a:t>whether</a:t>
            </a:r>
            <a:r>
              <a:rPr lang="cs-CZ" sz="2000" dirty="0">
                <a:sym typeface="Wingdings" panose="05000000000000000000" pitchFamily="2" charset="2"/>
              </a:rPr>
              <a:t> to enter</a:t>
            </a:r>
          </a:p>
          <a:p>
            <a:pPr lvl="1"/>
            <a:r>
              <a:rPr lang="cs-CZ" sz="2000">
                <a:sym typeface="Wingdings" panose="05000000000000000000" pitchFamily="2" charset="2"/>
              </a:rPr>
              <a:t>Firms </a:t>
            </a:r>
            <a:r>
              <a:rPr lang="cs-CZ" sz="2000" dirty="0" err="1">
                <a:sym typeface="Wingdings" panose="05000000000000000000" pitchFamily="2" charset="2"/>
              </a:rPr>
              <a:t>decide</a:t>
            </a:r>
            <a:r>
              <a:rPr lang="cs-CZ" sz="2000" dirty="0">
                <a:sym typeface="Wingdings" panose="05000000000000000000" pitchFamily="2" charset="2"/>
              </a:rPr>
              <a:t> on a </a:t>
            </a:r>
            <a:r>
              <a:rPr lang="cs-CZ" sz="2000" dirty="0" err="1">
                <a:sym typeface="Wingdings" panose="05000000000000000000" pitchFamily="2" charset="2"/>
              </a:rPr>
              <a:t>sunk-cost</a:t>
            </a:r>
            <a:r>
              <a:rPr lang="cs-CZ" sz="2000" dirty="0">
                <a:sym typeface="Wingdings" panose="05000000000000000000" pitchFamily="2" charset="2"/>
              </a:rPr>
              <a:t> </a:t>
            </a:r>
            <a:r>
              <a:rPr lang="cs-CZ" sz="2000" dirty="0" err="1">
                <a:sym typeface="Wingdings" panose="05000000000000000000" pitchFamily="2" charset="2"/>
              </a:rPr>
              <a:t>investment</a:t>
            </a:r>
            <a:r>
              <a:rPr lang="cs-CZ" sz="2000" dirty="0">
                <a:sym typeface="Wingdings" panose="05000000000000000000" pitchFamily="2" charset="2"/>
              </a:rPr>
              <a:t> </a:t>
            </a:r>
            <a:r>
              <a:rPr lang="cs-CZ" sz="2000" dirty="0" err="1">
                <a:sym typeface="Wingdings" panose="05000000000000000000" pitchFamily="2" charset="2"/>
              </a:rPr>
              <a:t>that</a:t>
            </a:r>
            <a:r>
              <a:rPr lang="cs-CZ" sz="2000" dirty="0">
                <a:sym typeface="Wingdings" panose="05000000000000000000" pitchFamily="2" charset="2"/>
              </a:rPr>
              <a:t> </a:t>
            </a:r>
            <a:r>
              <a:rPr lang="cs-CZ" sz="2000" dirty="0" err="1">
                <a:sym typeface="Wingdings" panose="05000000000000000000" pitchFamily="2" charset="2"/>
              </a:rPr>
              <a:t>makes</a:t>
            </a:r>
            <a:r>
              <a:rPr lang="cs-CZ" sz="2000" dirty="0">
                <a:sym typeface="Wingdings" panose="05000000000000000000" pitchFamily="2" charset="2"/>
              </a:rPr>
              <a:t> </a:t>
            </a:r>
            <a:r>
              <a:rPr lang="cs-CZ" sz="2000" dirty="0" err="1">
                <a:sym typeface="Wingdings" panose="05000000000000000000" pitchFamily="2" charset="2"/>
              </a:rPr>
              <a:t>them</a:t>
            </a:r>
            <a:r>
              <a:rPr lang="cs-CZ" sz="2000" dirty="0">
                <a:sym typeface="Wingdings" panose="05000000000000000000" pitchFamily="2" charset="2"/>
              </a:rPr>
              <a:t> more </a:t>
            </a:r>
            <a:r>
              <a:rPr lang="cs-CZ" sz="2000" dirty="0" err="1">
                <a:sym typeface="Wingdings" panose="05000000000000000000" pitchFamily="2" charset="2"/>
              </a:rPr>
              <a:t>competitive</a:t>
            </a:r>
            <a:endParaRPr lang="cs-CZ" sz="2000" dirty="0">
              <a:sym typeface="Wingdings" panose="05000000000000000000" pitchFamily="2" charset="2"/>
            </a:endParaRPr>
          </a:p>
          <a:p>
            <a:pPr lvl="1"/>
            <a:r>
              <a:rPr lang="cs-CZ" sz="2000">
                <a:sym typeface="Wingdings" panose="05000000000000000000" pitchFamily="2" charset="2"/>
              </a:rPr>
              <a:t>Firms </a:t>
            </a:r>
            <a:r>
              <a:rPr lang="cs-CZ" sz="2000" dirty="0" err="1">
                <a:sym typeface="Wingdings" panose="05000000000000000000" pitchFamily="2" charset="2"/>
              </a:rPr>
              <a:t>compete</a:t>
            </a:r>
            <a:r>
              <a:rPr lang="cs-CZ" sz="2000" dirty="0">
                <a:sym typeface="Wingdings" panose="05000000000000000000" pitchFamily="2" charset="2"/>
              </a:rPr>
              <a:t> on </a:t>
            </a:r>
            <a:r>
              <a:rPr lang="cs-CZ" sz="2000" dirty="0" err="1">
                <a:sym typeface="Wingdings" panose="05000000000000000000" pitchFamily="2" charset="2"/>
              </a:rPr>
              <a:t>quantity</a:t>
            </a:r>
            <a:r>
              <a:rPr lang="cs-CZ" sz="2000" dirty="0">
                <a:sym typeface="Wingdings" panose="05000000000000000000" pitchFamily="2" charset="2"/>
              </a:rPr>
              <a:t> (</a:t>
            </a:r>
            <a:r>
              <a:rPr lang="cs-CZ" sz="2000" dirty="0" err="1">
                <a:sym typeface="Wingdings" panose="05000000000000000000" pitchFamily="2" charset="2"/>
              </a:rPr>
              <a:t>for</a:t>
            </a:r>
            <a:r>
              <a:rPr lang="cs-CZ" sz="2000" dirty="0">
                <a:sym typeface="Wingdings" panose="05000000000000000000" pitchFamily="2" charset="2"/>
              </a:rPr>
              <a:t> </a:t>
            </a:r>
            <a:r>
              <a:rPr lang="cs-CZ" sz="2000" err="1">
                <a:sym typeface="Wingdings" panose="05000000000000000000" pitchFamily="2" charset="2"/>
              </a:rPr>
              <a:t>example</a:t>
            </a:r>
            <a:r>
              <a:rPr lang="cs-CZ" sz="2000">
                <a:sym typeface="Wingdings" panose="05000000000000000000" pitchFamily="2" charset="2"/>
              </a:rPr>
              <a:t>)</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dirty="0"/>
              <a:t>Market </a:t>
            </a:r>
            <a:r>
              <a:rPr lang="cs-CZ" dirty="0" err="1"/>
              <a:t>size</a:t>
            </a:r>
            <a:r>
              <a:rPr lang="cs-CZ" dirty="0"/>
              <a:t> and </a:t>
            </a:r>
            <a:r>
              <a:rPr lang="cs-CZ" dirty="0" err="1"/>
              <a:t>concentration</a:t>
            </a:r>
            <a:endParaRPr lang="cs-CZ" dirty="0"/>
          </a:p>
        </p:txBody>
      </p:sp>
    </p:spTree>
    <p:extLst>
      <p:ext uri="{BB962C8B-B14F-4D97-AF65-F5344CB8AC3E}">
        <p14:creationId xmlns:p14="http://schemas.microsoft.com/office/powerpoint/2010/main" val="126059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825625"/>
            <a:ext cx="10515600" cy="585979"/>
          </a:xfrm>
        </p:spPr>
        <p:txBody>
          <a:bodyPr>
            <a:noAutofit/>
          </a:bodyPr>
          <a:lstStyle/>
          <a:p>
            <a:pPr marL="0" indent="0">
              <a:buNone/>
            </a:pPr>
            <a:r>
              <a:rPr lang="cs-CZ" sz="2400" b="1" dirty="0" err="1">
                <a:sym typeface="Wingdings" panose="05000000000000000000" pitchFamily="2" charset="2"/>
              </a:rPr>
              <a:t>Examples</a:t>
            </a:r>
            <a:r>
              <a:rPr lang="cs-CZ" sz="2400" b="1" dirty="0">
                <a:sym typeface="Wingdings" panose="05000000000000000000" pitchFamily="2" charset="2"/>
              </a:rPr>
              <a:t> of </a:t>
            </a:r>
            <a:r>
              <a:rPr lang="cs-CZ" sz="2400" b="1" err="1">
                <a:sym typeface="Wingdings" panose="05000000000000000000" pitchFamily="2" charset="2"/>
              </a:rPr>
              <a:t>sunk</a:t>
            </a:r>
            <a:r>
              <a:rPr lang="cs-CZ" sz="2400" b="1">
                <a:sym typeface="Wingdings" panose="05000000000000000000" pitchFamily="2" charset="2"/>
              </a:rPr>
              <a:t> costs</a:t>
            </a:r>
            <a:endParaRPr lang="cs-CZ" sz="2400" b="1"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dirty="0"/>
              <a:t>Market </a:t>
            </a:r>
            <a:r>
              <a:rPr lang="cs-CZ" dirty="0" err="1"/>
              <a:t>size</a:t>
            </a:r>
            <a:r>
              <a:rPr lang="cs-CZ" dirty="0"/>
              <a:t> and </a:t>
            </a:r>
            <a:r>
              <a:rPr lang="cs-CZ" dirty="0" err="1"/>
              <a:t>concentration</a:t>
            </a:r>
            <a:endParaRPr lang="cs-CZ" dirty="0"/>
          </a:p>
        </p:txBody>
      </p:sp>
      <p:sp>
        <p:nvSpPr>
          <p:cNvPr id="4" name="Content Placeholder 2">
            <a:extLst>
              <a:ext uri="{FF2B5EF4-FFF2-40B4-BE49-F238E27FC236}">
                <a16:creationId xmlns:a16="http://schemas.microsoft.com/office/drawing/2014/main" id="{D1865A85-D18A-4DA7-B163-F4BAB01E08E7}"/>
              </a:ext>
            </a:extLst>
          </p:cNvPr>
          <p:cNvSpPr txBox="1">
            <a:spLocks/>
          </p:cNvSpPr>
          <p:nvPr/>
        </p:nvSpPr>
        <p:spPr>
          <a:xfrm>
            <a:off x="7697456" y="2309619"/>
            <a:ext cx="918587" cy="5859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cs-CZ" sz="2400" b="1">
                <a:solidFill>
                  <a:schemeClr val="accent1"/>
                </a:solidFill>
                <a:sym typeface="Wingdings" panose="05000000000000000000" pitchFamily="2" charset="2"/>
              </a:rPr>
              <a:t>R&amp;D</a:t>
            </a:r>
            <a:endParaRPr lang="cs-CZ" sz="2400" b="1" dirty="0">
              <a:solidFill>
                <a:schemeClr val="accent1"/>
              </a:solidFill>
              <a:sym typeface="Wingdings" panose="05000000000000000000" pitchFamily="2" charset="2"/>
            </a:endParaRPr>
          </a:p>
        </p:txBody>
      </p:sp>
      <p:sp>
        <p:nvSpPr>
          <p:cNvPr id="6" name="Content Placeholder 2">
            <a:extLst>
              <a:ext uri="{FF2B5EF4-FFF2-40B4-BE49-F238E27FC236}">
                <a16:creationId xmlns:a16="http://schemas.microsoft.com/office/drawing/2014/main" id="{8EB8B3D7-2306-4EA7-9585-9833226DA24A}"/>
              </a:ext>
            </a:extLst>
          </p:cNvPr>
          <p:cNvSpPr txBox="1">
            <a:spLocks/>
          </p:cNvSpPr>
          <p:nvPr/>
        </p:nvSpPr>
        <p:spPr>
          <a:xfrm>
            <a:off x="2258367" y="2309619"/>
            <a:ext cx="1871506" cy="58597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cs-CZ" sz="2400" b="1">
                <a:solidFill>
                  <a:schemeClr val="accent1"/>
                </a:solidFill>
                <a:sym typeface="Wingdings" panose="05000000000000000000" pitchFamily="2" charset="2"/>
              </a:rPr>
              <a:t>Advertising</a:t>
            </a:r>
          </a:p>
        </p:txBody>
      </p:sp>
      <p:pic>
        <p:nvPicPr>
          <p:cNvPr id="6146" name="Picture 2" descr="The history of our contoured bottle | Coca-Cola History | Coca-Cola GB">
            <a:extLst>
              <a:ext uri="{FF2B5EF4-FFF2-40B4-BE49-F238E27FC236}">
                <a16:creationId xmlns:a16="http://schemas.microsoft.com/office/drawing/2014/main" id="{4D2725C7-C0E6-42D2-B0E4-C06AD95FAD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738" y="3379592"/>
            <a:ext cx="3908647" cy="187594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to hire a medical researcher - The Kolabtree Blog">
            <a:extLst>
              <a:ext uri="{FF2B5EF4-FFF2-40B4-BE49-F238E27FC236}">
                <a16:creationId xmlns:a16="http://schemas.microsoft.com/office/drawing/2014/main" id="{C8DAACBB-27AE-4F67-81A0-8599C7F2B2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5096" y="3278688"/>
            <a:ext cx="3683062" cy="197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8441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825625"/>
            <a:ext cx="10882745" cy="4351338"/>
          </a:xfrm>
        </p:spPr>
        <p:txBody>
          <a:bodyPr>
            <a:noAutofit/>
          </a:bodyPr>
          <a:lstStyle/>
          <a:p>
            <a:pPr marL="0" indent="0">
              <a:buNone/>
            </a:pPr>
            <a:r>
              <a:rPr lang="cs-CZ" sz="2400" b="1" dirty="0">
                <a:sym typeface="Wingdings" panose="05000000000000000000" pitchFamily="2" charset="2"/>
              </a:rPr>
              <a:t>Effect of market </a:t>
            </a:r>
            <a:r>
              <a:rPr lang="cs-CZ" sz="2400" b="1" dirty="0" err="1">
                <a:sym typeface="Wingdings" panose="05000000000000000000" pitchFamily="2" charset="2"/>
              </a:rPr>
              <a:t>size</a:t>
            </a:r>
            <a:r>
              <a:rPr lang="cs-CZ" sz="2400" b="1" dirty="0">
                <a:sym typeface="Wingdings" panose="05000000000000000000" pitchFamily="2" charset="2"/>
              </a:rPr>
              <a:t> with </a:t>
            </a:r>
            <a:r>
              <a:rPr lang="cs-CZ" sz="2400" b="1" dirty="0" err="1">
                <a:sym typeface="Wingdings" panose="05000000000000000000" pitchFamily="2" charset="2"/>
              </a:rPr>
              <a:t>endogenous</a:t>
            </a:r>
            <a:r>
              <a:rPr lang="cs-CZ" sz="2400" b="1" dirty="0">
                <a:sym typeface="Wingdings" panose="05000000000000000000" pitchFamily="2" charset="2"/>
              </a:rPr>
              <a:t> </a:t>
            </a:r>
            <a:r>
              <a:rPr lang="cs-CZ" sz="2400" b="1" dirty="0" err="1">
                <a:sym typeface="Wingdings" panose="05000000000000000000" pitchFamily="2" charset="2"/>
              </a:rPr>
              <a:t>sunk</a:t>
            </a:r>
            <a:r>
              <a:rPr lang="cs-CZ" sz="2400" b="1" dirty="0">
                <a:sym typeface="Wingdings" panose="05000000000000000000" pitchFamily="2" charset="2"/>
              </a:rPr>
              <a:t> </a:t>
            </a:r>
            <a:r>
              <a:rPr lang="cs-CZ" sz="2400" b="1" dirty="0" err="1">
                <a:sym typeface="Wingdings" panose="05000000000000000000" pitchFamily="2" charset="2"/>
              </a:rPr>
              <a:t>costs</a:t>
            </a:r>
            <a:endParaRPr lang="cs-CZ" sz="2400" b="1" dirty="0">
              <a:sym typeface="Wingdings" panose="05000000000000000000" pitchFamily="2" charset="2"/>
            </a:endParaRPr>
          </a:p>
          <a:p>
            <a:r>
              <a:rPr lang="cs-CZ" sz="2400" dirty="0">
                <a:sym typeface="Wingdings" panose="05000000000000000000" pitchFamily="2" charset="2"/>
              </a:rPr>
              <a:t>Market </a:t>
            </a:r>
            <a:r>
              <a:rPr lang="cs-CZ" sz="2400" dirty="0" err="1">
                <a:sym typeface="Wingdings" panose="05000000000000000000" pitchFamily="2" charset="2"/>
              </a:rPr>
              <a:t>size</a:t>
            </a:r>
            <a:r>
              <a:rPr lang="cs-CZ" sz="2400" dirty="0">
                <a:sym typeface="Wingdings" panose="05000000000000000000" pitchFamily="2" charset="2"/>
              </a:rPr>
              <a:t> </a:t>
            </a:r>
            <a:r>
              <a:rPr lang="cs-CZ" sz="2400" dirty="0" err="1">
                <a:sym typeface="Wingdings" panose="05000000000000000000" pitchFamily="2" charset="2"/>
              </a:rPr>
              <a:t>increase</a:t>
            </a:r>
            <a:endParaRPr lang="cs-CZ" sz="2400" dirty="0">
              <a:sym typeface="Wingdings" panose="05000000000000000000" pitchFamily="2" charset="2"/>
            </a:endParaRPr>
          </a:p>
          <a:p>
            <a:pPr>
              <a:buFont typeface="Wingdings" panose="05000000000000000000" pitchFamily="2" charset="2"/>
              <a:buChar char="è"/>
            </a:pPr>
            <a:r>
              <a:rPr lang="cs-CZ" sz="2400" dirty="0">
                <a:sym typeface="Wingdings" panose="05000000000000000000" pitchFamily="2" charset="2"/>
              </a:rPr>
              <a:t> market </a:t>
            </a:r>
            <a:r>
              <a:rPr lang="cs-CZ" sz="2400" dirty="0" err="1">
                <a:sym typeface="Wingdings" panose="05000000000000000000" pitchFamily="2" charset="2"/>
              </a:rPr>
              <a:t>becomes</a:t>
            </a:r>
            <a:r>
              <a:rPr lang="cs-CZ" sz="2400" dirty="0">
                <a:sym typeface="Wingdings" panose="05000000000000000000" pitchFamily="2" charset="2"/>
              </a:rPr>
              <a:t> more </a:t>
            </a:r>
            <a:r>
              <a:rPr lang="cs-CZ" sz="2400" err="1">
                <a:sym typeface="Wingdings" panose="05000000000000000000" pitchFamily="2" charset="2"/>
              </a:rPr>
              <a:t>valuable</a:t>
            </a:r>
            <a:r>
              <a:rPr lang="cs-CZ" sz="2400">
                <a:sym typeface="Wingdings" panose="05000000000000000000" pitchFamily="2" charset="2"/>
              </a:rPr>
              <a:t> </a:t>
            </a:r>
          </a:p>
          <a:p>
            <a:pPr lvl="1"/>
            <a:r>
              <a:rPr lang="cs-CZ" sz="2000">
                <a:sym typeface="Wingdings" panose="05000000000000000000" pitchFamily="2" charset="2"/>
              </a:rPr>
              <a:t>i</a:t>
            </a:r>
            <a:r>
              <a:rPr lang="cs-CZ" sz="2000" dirty="0" err="1">
                <a:sym typeface="Wingdings" panose="05000000000000000000" pitchFamily="2" charset="2"/>
              </a:rPr>
              <a:t>.e</a:t>
            </a:r>
            <a:r>
              <a:rPr lang="cs-CZ" sz="2000" dirty="0">
                <a:sym typeface="Wingdings" panose="05000000000000000000" pitchFamily="2" charset="2"/>
              </a:rPr>
              <a:t>. a </a:t>
            </a:r>
            <a:r>
              <a:rPr lang="cs-CZ" sz="2000" dirty="0" err="1">
                <a:sym typeface="Wingdings" panose="05000000000000000000" pitchFamily="2" charset="2"/>
              </a:rPr>
              <a:t>given</a:t>
            </a:r>
            <a:r>
              <a:rPr lang="cs-CZ" sz="2000" dirty="0">
                <a:sym typeface="Wingdings" panose="05000000000000000000" pitchFamily="2" charset="2"/>
              </a:rPr>
              <a:t> market </a:t>
            </a:r>
            <a:r>
              <a:rPr lang="cs-CZ" sz="2000" dirty="0" err="1">
                <a:sym typeface="Wingdings" panose="05000000000000000000" pitchFamily="2" charset="2"/>
              </a:rPr>
              <a:t>share</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a:t>
            </a:r>
            <a:r>
              <a:rPr lang="cs-CZ" sz="2000" dirty="0" err="1">
                <a:sym typeface="Wingdings" panose="05000000000000000000" pitchFamily="2" charset="2"/>
              </a:rPr>
              <a:t>associated</a:t>
            </a:r>
            <a:r>
              <a:rPr lang="cs-CZ" sz="2000" dirty="0">
                <a:sym typeface="Wingdings" panose="05000000000000000000" pitchFamily="2" charset="2"/>
              </a:rPr>
              <a:t> with </a:t>
            </a:r>
            <a:r>
              <a:rPr lang="cs-CZ" sz="2000" err="1">
                <a:sym typeface="Wingdings" panose="05000000000000000000" pitchFamily="2" charset="2"/>
              </a:rPr>
              <a:t>greater</a:t>
            </a:r>
            <a:r>
              <a:rPr lang="cs-CZ" sz="2000">
                <a:sym typeface="Wingdings" panose="05000000000000000000" pitchFamily="2" charset="2"/>
              </a:rPr>
              <a:t> profits</a:t>
            </a:r>
            <a:endParaRPr lang="cs-CZ" sz="2000" dirty="0">
              <a:sym typeface="Wingdings" panose="05000000000000000000" pitchFamily="2" charset="2"/>
            </a:endParaRPr>
          </a:p>
          <a:p>
            <a:pPr>
              <a:buFont typeface="Wingdings" panose="05000000000000000000" pitchFamily="2" charset="2"/>
              <a:buChar char="è"/>
            </a:pPr>
            <a:r>
              <a:rPr lang="cs-CZ" sz="2400" dirty="0">
                <a:sym typeface="Wingdings" panose="05000000000000000000" pitchFamily="2" charset="2"/>
              </a:rPr>
              <a:t> </a:t>
            </a:r>
            <a:r>
              <a:rPr lang="cs-CZ" sz="2400" dirty="0" err="1">
                <a:sym typeface="Wingdings" panose="05000000000000000000" pitchFamily="2" charset="2"/>
              </a:rPr>
              <a:t>stronger</a:t>
            </a:r>
            <a:r>
              <a:rPr lang="cs-CZ" sz="2400" dirty="0">
                <a:sym typeface="Wingdings" panose="05000000000000000000" pitchFamily="2" charset="2"/>
              </a:rPr>
              <a:t> </a:t>
            </a:r>
            <a:r>
              <a:rPr lang="cs-CZ" sz="2400" dirty="0" err="1">
                <a:sym typeface="Wingdings" panose="05000000000000000000" pitchFamily="2" charset="2"/>
              </a:rPr>
              <a:t>incentive</a:t>
            </a:r>
            <a:r>
              <a:rPr lang="cs-CZ" sz="2400" dirty="0">
                <a:sym typeface="Wingdings" panose="05000000000000000000" pitchFamily="2" charset="2"/>
              </a:rPr>
              <a:t> to </a:t>
            </a:r>
            <a:r>
              <a:rPr lang="cs-CZ" sz="2400" dirty="0" err="1">
                <a:sym typeface="Wingdings" panose="05000000000000000000" pitchFamily="2" charset="2"/>
              </a:rPr>
              <a:t>invest</a:t>
            </a:r>
            <a:r>
              <a:rPr lang="cs-CZ" sz="2400" dirty="0">
                <a:sym typeface="Wingdings" panose="05000000000000000000" pitchFamily="2" charset="2"/>
              </a:rPr>
              <a:t> in </a:t>
            </a:r>
            <a:r>
              <a:rPr lang="cs-CZ" sz="2400" dirty="0" err="1">
                <a:sym typeface="Wingdings" panose="05000000000000000000" pitchFamily="2" charset="2"/>
              </a:rPr>
              <a:t>advertising</a:t>
            </a:r>
            <a:r>
              <a:rPr lang="cs-CZ" sz="2400" dirty="0">
                <a:sym typeface="Wingdings" panose="05000000000000000000" pitchFamily="2" charset="2"/>
              </a:rPr>
              <a:t>/R&amp;D to </a:t>
            </a:r>
            <a:r>
              <a:rPr lang="cs-CZ" sz="2400" dirty="0" err="1">
                <a:sym typeface="Wingdings" panose="05000000000000000000" pitchFamily="2" charset="2"/>
              </a:rPr>
              <a:t>be</a:t>
            </a:r>
            <a:r>
              <a:rPr lang="cs-CZ" sz="2400" dirty="0">
                <a:sym typeface="Wingdings" panose="05000000000000000000" pitchFamily="2" charset="2"/>
              </a:rPr>
              <a:t> </a:t>
            </a:r>
            <a:r>
              <a:rPr lang="cs-CZ" sz="2400" dirty="0" err="1">
                <a:sym typeface="Wingdings" panose="05000000000000000000" pitchFamily="2" charset="2"/>
              </a:rPr>
              <a:t>well</a:t>
            </a:r>
            <a:r>
              <a:rPr lang="cs-CZ" sz="2400" dirty="0">
                <a:sym typeface="Wingdings" panose="05000000000000000000" pitchFamily="2" charset="2"/>
              </a:rPr>
              <a:t> </a:t>
            </a:r>
            <a:r>
              <a:rPr lang="cs-CZ" sz="2400" dirty="0" err="1">
                <a:sym typeface="Wingdings" panose="05000000000000000000" pitchFamily="2" charset="2"/>
              </a:rPr>
              <a:t>placed</a:t>
            </a:r>
            <a:r>
              <a:rPr lang="cs-CZ" sz="2400" dirty="0">
                <a:sym typeface="Wingdings" panose="05000000000000000000" pitchFamily="2" charset="2"/>
              </a:rPr>
              <a:t> in the 3rd </a:t>
            </a:r>
            <a:r>
              <a:rPr lang="cs-CZ" sz="2400" dirty="0" err="1">
                <a:sym typeface="Wingdings" panose="05000000000000000000" pitchFamily="2" charset="2"/>
              </a:rPr>
              <a:t>stage</a:t>
            </a:r>
            <a:endParaRPr lang="cs-CZ" sz="2400" dirty="0">
              <a:sym typeface="Wingdings" panose="05000000000000000000" pitchFamily="2" charset="2"/>
            </a:endParaRPr>
          </a:p>
          <a:p>
            <a:r>
              <a:rPr lang="cs-CZ" sz="2400" dirty="0">
                <a:sym typeface="Wingdings" panose="05000000000000000000" pitchFamily="2" charset="2"/>
              </a:rPr>
              <a:t>With </a:t>
            </a:r>
            <a:r>
              <a:rPr lang="cs-CZ" sz="2400" dirty="0" err="1">
                <a:sym typeface="Wingdings" panose="05000000000000000000" pitchFamily="2" charset="2"/>
              </a:rPr>
              <a:t>symmetric</a:t>
            </a:r>
            <a:r>
              <a:rPr lang="cs-CZ" sz="2400" dirty="0">
                <a:sym typeface="Wingdings" panose="05000000000000000000" pitchFamily="2" charset="2"/>
              </a:rPr>
              <a:t> </a:t>
            </a:r>
            <a:r>
              <a:rPr lang="cs-CZ" sz="2400" dirty="0" err="1">
                <a:sym typeface="Wingdings" panose="05000000000000000000" pitchFamily="2" charset="2"/>
              </a:rPr>
              <a:t>firms</a:t>
            </a:r>
            <a:r>
              <a:rPr lang="cs-CZ" sz="2400" dirty="0">
                <a:sym typeface="Wingdings" panose="05000000000000000000" pitchFamily="2" charset="2"/>
              </a:rPr>
              <a:t>, </a:t>
            </a:r>
            <a:r>
              <a:rPr lang="cs-CZ" sz="2400" dirty="0" err="1">
                <a:sym typeface="Wingdings" panose="05000000000000000000" pitchFamily="2" charset="2"/>
              </a:rPr>
              <a:t>all</a:t>
            </a:r>
            <a:r>
              <a:rPr lang="cs-CZ" sz="2400" dirty="0">
                <a:sym typeface="Wingdings" panose="05000000000000000000" pitchFamily="2" charset="2"/>
              </a:rPr>
              <a:t> </a:t>
            </a:r>
            <a:r>
              <a:rPr lang="cs-CZ" sz="2400" dirty="0" err="1">
                <a:sym typeface="Wingdings" panose="05000000000000000000" pitchFamily="2" charset="2"/>
              </a:rPr>
              <a:t>firms</a:t>
            </a:r>
            <a:r>
              <a:rPr lang="cs-CZ" sz="2400" dirty="0">
                <a:sym typeface="Wingdings" panose="05000000000000000000" pitchFamily="2" charset="2"/>
              </a:rPr>
              <a:t> </a:t>
            </a:r>
            <a:r>
              <a:rPr lang="cs-CZ" sz="2400" dirty="0" err="1">
                <a:sym typeface="Wingdings" panose="05000000000000000000" pitchFamily="2" charset="2"/>
              </a:rPr>
              <a:t>increase</a:t>
            </a:r>
            <a:r>
              <a:rPr lang="cs-CZ" sz="2400" dirty="0">
                <a:sym typeface="Wingdings" panose="05000000000000000000" pitchFamily="2" charset="2"/>
              </a:rPr>
              <a:t> </a:t>
            </a:r>
            <a:r>
              <a:rPr lang="cs-CZ" sz="2400" dirty="0" err="1">
                <a:sym typeface="Wingdings" panose="05000000000000000000" pitchFamily="2" charset="2"/>
              </a:rPr>
              <a:t>sunk</a:t>
            </a:r>
            <a:r>
              <a:rPr lang="cs-CZ" sz="2400" dirty="0">
                <a:sym typeface="Wingdings" panose="05000000000000000000" pitchFamily="2" charset="2"/>
              </a:rPr>
              <a:t> </a:t>
            </a:r>
            <a:r>
              <a:rPr lang="cs-CZ" sz="2400" dirty="0" err="1">
                <a:sym typeface="Wingdings" panose="05000000000000000000" pitchFamily="2" charset="2"/>
              </a:rPr>
              <a:t>investments</a:t>
            </a:r>
            <a:r>
              <a:rPr lang="cs-CZ" sz="2400" dirty="0">
                <a:sym typeface="Wingdings" panose="05000000000000000000" pitchFamily="2" charset="2"/>
              </a:rPr>
              <a:t> and </a:t>
            </a:r>
            <a:r>
              <a:rPr lang="cs-CZ" sz="2400" dirty="0" err="1">
                <a:sym typeface="Wingdings" panose="05000000000000000000" pitchFamily="2" charset="2"/>
              </a:rPr>
              <a:t>their</a:t>
            </a:r>
            <a:r>
              <a:rPr lang="cs-CZ" sz="2400" dirty="0">
                <a:sym typeface="Wingdings" panose="05000000000000000000" pitchFamily="2" charset="2"/>
              </a:rPr>
              <a:t> </a:t>
            </a:r>
            <a:r>
              <a:rPr lang="cs-CZ" sz="2400" dirty="0" err="1">
                <a:sym typeface="Wingdings" panose="05000000000000000000" pitchFamily="2" charset="2"/>
              </a:rPr>
              <a:t>relative</a:t>
            </a:r>
            <a:r>
              <a:rPr lang="cs-CZ" sz="2400" dirty="0">
                <a:sym typeface="Wingdings" panose="05000000000000000000" pitchFamily="2" charset="2"/>
              </a:rPr>
              <a:t> </a:t>
            </a:r>
            <a:r>
              <a:rPr lang="cs-CZ" sz="2400" dirty="0" err="1">
                <a:sym typeface="Wingdings" panose="05000000000000000000" pitchFamily="2" charset="2"/>
              </a:rPr>
              <a:t>position</a:t>
            </a:r>
            <a:r>
              <a:rPr lang="cs-CZ" sz="2400" dirty="0">
                <a:sym typeface="Wingdings" panose="05000000000000000000" pitchFamily="2" charset="2"/>
              </a:rPr>
              <a:t> </a:t>
            </a:r>
            <a:r>
              <a:rPr lang="cs-CZ" sz="2400" dirty="0" err="1">
                <a:sym typeface="Wingdings" panose="05000000000000000000" pitchFamily="2" charset="2"/>
              </a:rPr>
              <a:t>doesn‘t</a:t>
            </a:r>
            <a:r>
              <a:rPr lang="cs-CZ" sz="2400" dirty="0">
                <a:sym typeface="Wingdings" panose="05000000000000000000" pitchFamily="2" charset="2"/>
              </a:rPr>
              <a:t> </a:t>
            </a:r>
            <a:r>
              <a:rPr lang="cs-CZ" sz="2400" dirty="0" err="1">
                <a:sym typeface="Wingdings" panose="05000000000000000000" pitchFamily="2" charset="2"/>
              </a:rPr>
              <a:t>change</a:t>
            </a:r>
            <a:endParaRPr lang="cs-CZ" sz="2400" dirty="0">
              <a:sym typeface="Wingdings" panose="05000000000000000000" pitchFamily="2" charset="2"/>
            </a:endParaRPr>
          </a:p>
          <a:p>
            <a:r>
              <a:rPr lang="cs-CZ" sz="2400" dirty="0">
                <a:sym typeface="Wingdings" panose="05000000000000000000" pitchFamily="2" charset="2"/>
              </a:rPr>
              <a:t>As </a:t>
            </a:r>
            <a:r>
              <a:rPr lang="cs-CZ" sz="2400" dirty="0" err="1">
                <a:sym typeface="Wingdings" panose="05000000000000000000" pitchFamily="2" charset="2"/>
              </a:rPr>
              <a:t>sunk</a:t>
            </a:r>
            <a:r>
              <a:rPr lang="cs-CZ" sz="2400" dirty="0">
                <a:sym typeface="Wingdings" panose="05000000000000000000" pitchFamily="2" charset="2"/>
              </a:rPr>
              <a:t> </a:t>
            </a:r>
            <a:r>
              <a:rPr lang="cs-CZ" sz="2400" dirty="0" err="1">
                <a:sym typeface="Wingdings" panose="05000000000000000000" pitchFamily="2" charset="2"/>
              </a:rPr>
              <a:t>cost</a:t>
            </a:r>
            <a:r>
              <a:rPr lang="cs-CZ" sz="2400" dirty="0">
                <a:sym typeface="Wingdings" panose="05000000000000000000" pitchFamily="2" charset="2"/>
              </a:rPr>
              <a:t> </a:t>
            </a:r>
            <a:r>
              <a:rPr lang="cs-CZ" sz="2400" dirty="0" err="1">
                <a:sym typeface="Wingdings" panose="05000000000000000000" pitchFamily="2" charset="2"/>
              </a:rPr>
              <a:t>increase</a:t>
            </a:r>
            <a:r>
              <a:rPr lang="cs-CZ" sz="2400" dirty="0">
                <a:sym typeface="Wingdings" panose="05000000000000000000" pitchFamily="2" charset="2"/>
              </a:rPr>
              <a:t> with market </a:t>
            </a:r>
            <a:r>
              <a:rPr lang="cs-CZ" sz="2400" dirty="0" err="1">
                <a:sym typeface="Wingdings" panose="05000000000000000000" pitchFamily="2" charset="2"/>
              </a:rPr>
              <a:t>size</a:t>
            </a:r>
            <a:r>
              <a:rPr lang="cs-CZ" sz="2400" dirty="0">
                <a:sym typeface="Wingdings" panose="05000000000000000000" pitchFamily="2" charset="2"/>
              </a:rPr>
              <a:t>, not </a:t>
            </a:r>
            <a:r>
              <a:rPr lang="cs-CZ" sz="2400" dirty="0" err="1">
                <a:sym typeface="Wingdings" panose="05000000000000000000" pitchFamily="2" charset="2"/>
              </a:rPr>
              <a:t>clear</a:t>
            </a:r>
            <a:r>
              <a:rPr lang="cs-CZ" sz="2400" dirty="0">
                <a:sym typeface="Wingdings" panose="05000000000000000000" pitchFamily="2" charset="2"/>
              </a:rPr>
              <a:t> </a:t>
            </a:r>
            <a:r>
              <a:rPr lang="cs-CZ" sz="2400" dirty="0" err="1">
                <a:sym typeface="Wingdings" panose="05000000000000000000" pitchFamily="2" charset="2"/>
              </a:rPr>
              <a:t>that</a:t>
            </a:r>
            <a:r>
              <a:rPr lang="cs-CZ" sz="2400" dirty="0">
                <a:sym typeface="Wingdings" panose="05000000000000000000" pitchFamily="2" charset="2"/>
              </a:rPr>
              <a:t> N </a:t>
            </a:r>
            <a:r>
              <a:rPr lang="cs-CZ" sz="2400" dirty="0" err="1">
                <a:sym typeface="Wingdings" panose="05000000000000000000" pitchFamily="2" charset="2"/>
              </a:rPr>
              <a:t>increases</a:t>
            </a:r>
            <a:endParaRPr lang="cs-CZ" sz="2400" dirty="0">
              <a:sym typeface="Wingdings" panose="05000000000000000000" pitchFamily="2" charset="2"/>
            </a:endParaRPr>
          </a:p>
          <a:p>
            <a:r>
              <a:rPr lang="cs-CZ" sz="2400" dirty="0" err="1"/>
              <a:t>Key</a:t>
            </a:r>
            <a:r>
              <a:rPr lang="cs-CZ" sz="2400" dirty="0"/>
              <a:t> </a:t>
            </a:r>
            <a:r>
              <a:rPr lang="cs-CZ" sz="2400" dirty="0" err="1"/>
              <a:t>requirements</a:t>
            </a:r>
            <a:r>
              <a:rPr lang="cs-CZ" sz="2400" dirty="0"/>
              <a:t> </a:t>
            </a:r>
            <a:r>
              <a:rPr lang="cs-CZ" sz="2400" dirty="0" err="1"/>
              <a:t>for</a:t>
            </a:r>
            <a:r>
              <a:rPr lang="cs-CZ" sz="2400" dirty="0"/>
              <a:t> </a:t>
            </a:r>
            <a:r>
              <a:rPr lang="cs-CZ" sz="2400" dirty="0" err="1"/>
              <a:t>endogenous</a:t>
            </a:r>
            <a:r>
              <a:rPr lang="cs-CZ" sz="2400" dirty="0"/>
              <a:t> </a:t>
            </a:r>
            <a:r>
              <a:rPr lang="cs-CZ" sz="2400" err="1"/>
              <a:t>sunk</a:t>
            </a:r>
            <a:r>
              <a:rPr lang="cs-CZ" sz="2400"/>
              <a:t> costs</a:t>
            </a:r>
            <a:endParaRPr lang="cs-CZ" sz="2400" dirty="0"/>
          </a:p>
          <a:p>
            <a:pPr lvl="1"/>
            <a:r>
              <a:rPr lang="cs-CZ" dirty="0" err="1"/>
              <a:t>Vertical</a:t>
            </a:r>
            <a:r>
              <a:rPr lang="cs-CZ" dirty="0"/>
              <a:t> </a:t>
            </a:r>
            <a:r>
              <a:rPr lang="cs-CZ" dirty="0" err="1"/>
              <a:t>differentiation</a:t>
            </a:r>
            <a:r>
              <a:rPr lang="cs-CZ" dirty="0"/>
              <a:t> (</a:t>
            </a:r>
            <a:r>
              <a:rPr lang="cs-CZ" dirty="0" err="1"/>
              <a:t>or</a:t>
            </a:r>
            <a:r>
              <a:rPr lang="cs-CZ" dirty="0"/>
              <a:t> </a:t>
            </a:r>
            <a:r>
              <a:rPr lang="cs-CZ" dirty="0" err="1"/>
              <a:t>cost</a:t>
            </a:r>
            <a:r>
              <a:rPr lang="cs-CZ" dirty="0"/>
              <a:t> </a:t>
            </a:r>
            <a:r>
              <a:rPr lang="cs-CZ" dirty="0" err="1"/>
              <a:t>cutting</a:t>
            </a:r>
            <a:r>
              <a:rPr lang="cs-CZ" dirty="0"/>
              <a:t>)</a:t>
            </a:r>
          </a:p>
          <a:p>
            <a:pPr lvl="1"/>
            <a:r>
              <a:rPr lang="cs-CZ" dirty="0" err="1"/>
              <a:t>Quality</a:t>
            </a:r>
            <a:r>
              <a:rPr lang="cs-CZ" dirty="0"/>
              <a:t> </a:t>
            </a:r>
            <a:r>
              <a:rPr lang="cs-CZ" dirty="0" err="1"/>
              <a:t>depends</a:t>
            </a:r>
            <a:r>
              <a:rPr lang="cs-CZ" dirty="0"/>
              <a:t> on </a:t>
            </a:r>
            <a:r>
              <a:rPr lang="cs-CZ" dirty="0" err="1"/>
              <a:t>fixed</a:t>
            </a:r>
            <a:r>
              <a:rPr lang="cs-CZ" dirty="0"/>
              <a:t> </a:t>
            </a:r>
            <a:r>
              <a:rPr lang="cs-CZ" dirty="0" err="1"/>
              <a:t>rather</a:t>
            </a:r>
            <a:r>
              <a:rPr lang="cs-CZ" dirty="0"/>
              <a:t> </a:t>
            </a:r>
            <a:r>
              <a:rPr lang="cs-CZ" dirty="0" err="1"/>
              <a:t>than</a:t>
            </a:r>
            <a:r>
              <a:rPr lang="cs-CZ" dirty="0"/>
              <a:t> </a:t>
            </a:r>
            <a:r>
              <a:rPr lang="cs-CZ" dirty="0" err="1"/>
              <a:t>variable</a:t>
            </a:r>
            <a:r>
              <a:rPr lang="cs-CZ" dirty="0"/>
              <a:t> </a:t>
            </a:r>
            <a:r>
              <a:rPr lang="cs-CZ" dirty="0" err="1"/>
              <a:t>costs</a:t>
            </a:r>
            <a:endParaRPr lang="cs-CZ"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dirty="0"/>
              <a:t>Market </a:t>
            </a:r>
            <a:r>
              <a:rPr lang="cs-CZ" dirty="0" err="1"/>
              <a:t>size</a:t>
            </a:r>
            <a:r>
              <a:rPr lang="cs-CZ" dirty="0"/>
              <a:t> and </a:t>
            </a:r>
            <a:r>
              <a:rPr lang="cs-CZ" dirty="0" err="1"/>
              <a:t>concentration</a:t>
            </a:r>
            <a:endParaRPr lang="cs-CZ" dirty="0"/>
          </a:p>
        </p:txBody>
      </p:sp>
    </p:spTree>
    <p:extLst>
      <p:ext uri="{BB962C8B-B14F-4D97-AF65-F5344CB8AC3E}">
        <p14:creationId xmlns:p14="http://schemas.microsoft.com/office/powerpoint/2010/main" val="28396922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825624"/>
            <a:ext cx="10882745" cy="5032375"/>
          </a:xfrm>
        </p:spPr>
        <p:txBody>
          <a:bodyPr>
            <a:noAutofit/>
          </a:bodyPr>
          <a:lstStyle/>
          <a:p>
            <a:r>
              <a:rPr lang="cs-CZ" sz="2400" dirty="0">
                <a:solidFill>
                  <a:schemeClr val="accent1"/>
                </a:solidFill>
                <a:sym typeface="Wingdings" panose="05000000000000000000" pitchFamily="2" charset="2"/>
              </a:rPr>
              <a:t>US split </a:t>
            </a:r>
            <a:r>
              <a:rPr lang="cs-CZ" sz="2400" dirty="0" err="1">
                <a:solidFill>
                  <a:schemeClr val="accent1"/>
                </a:solidFill>
                <a:sym typeface="Wingdings" panose="05000000000000000000" pitchFamily="2" charset="2"/>
              </a:rPr>
              <a:t>into</a:t>
            </a:r>
            <a:r>
              <a:rPr lang="cs-CZ" sz="2400" dirty="0">
                <a:solidFill>
                  <a:schemeClr val="accent1"/>
                </a:solidFill>
                <a:sym typeface="Wingdings" panose="05000000000000000000" pitchFamily="2" charset="2"/>
              </a:rPr>
              <a:t> 51 </a:t>
            </a:r>
            <a:r>
              <a:rPr lang="cs-CZ" sz="2400" dirty="0" err="1">
                <a:solidFill>
                  <a:schemeClr val="accent1"/>
                </a:solidFill>
                <a:sym typeface="Wingdings" panose="05000000000000000000" pitchFamily="2" charset="2"/>
              </a:rPr>
              <a:t>geographic</a:t>
            </a:r>
            <a:r>
              <a:rPr lang="cs-CZ" sz="2400" dirty="0">
                <a:solidFill>
                  <a:schemeClr val="accent1"/>
                </a:solidFill>
                <a:sym typeface="Wingdings" panose="05000000000000000000" pitchFamily="2" charset="2"/>
              </a:rPr>
              <a:t> </a:t>
            </a:r>
            <a:r>
              <a:rPr lang="cs-CZ" sz="2400" dirty="0" err="1">
                <a:solidFill>
                  <a:schemeClr val="accent1"/>
                </a:solidFill>
                <a:sym typeface="Wingdings" panose="05000000000000000000" pitchFamily="2" charset="2"/>
              </a:rPr>
              <a:t>markets</a:t>
            </a:r>
            <a:r>
              <a:rPr lang="cs-CZ" sz="2400" dirty="0">
                <a:solidFill>
                  <a:schemeClr val="accent1"/>
                </a:solidFill>
                <a:sym typeface="Wingdings" panose="05000000000000000000" pitchFamily="2" charset="2"/>
              </a:rPr>
              <a:t> </a:t>
            </a:r>
            <a:r>
              <a:rPr lang="cs-CZ" sz="2400" dirty="0" err="1">
                <a:solidFill>
                  <a:schemeClr val="accent1"/>
                </a:solidFill>
                <a:sym typeface="Wingdings" panose="05000000000000000000" pitchFamily="2" charset="2"/>
              </a:rPr>
              <a:t>defined</a:t>
            </a:r>
            <a:r>
              <a:rPr lang="cs-CZ" sz="2400" dirty="0">
                <a:solidFill>
                  <a:schemeClr val="accent1"/>
                </a:solidFill>
                <a:sym typeface="Wingdings" panose="05000000000000000000" pitchFamily="2" charset="2"/>
              </a:rPr>
              <a:t> by </a:t>
            </a:r>
            <a:r>
              <a:rPr lang="cs-CZ" sz="2400" dirty="0" err="1">
                <a:solidFill>
                  <a:schemeClr val="accent1"/>
                </a:solidFill>
                <a:sym typeface="Wingdings" panose="05000000000000000000" pitchFamily="2" charset="2"/>
              </a:rPr>
              <a:t>distribution</a:t>
            </a:r>
            <a:r>
              <a:rPr lang="cs-CZ" sz="2400" dirty="0">
                <a:solidFill>
                  <a:schemeClr val="accent1"/>
                </a:solidFill>
                <a:sym typeface="Wingdings" panose="05000000000000000000" pitchFamily="2" charset="2"/>
              </a:rPr>
              <a:t> </a:t>
            </a:r>
            <a:r>
              <a:rPr lang="cs-CZ" sz="2400" dirty="0" err="1">
                <a:solidFill>
                  <a:schemeClr val="accent1"/>
                </a:solidFill>
                <a:sym typeface="Wingdings" panose="05000000000000000000" pitchFamily="2" charset="2"/>
              </a:rPr>
              <a:t>centers</a:t>
            </a:r>
            <a:endParaRPr lang="cs-CZ" sz="2400" dirty="0">
              <a:solidFill>
                <a:schemeClr val="accent1"/>
              </a:solidFill>
              <a:sym typeface="Wingdings" panose="05000000000000000000" pitchFamily="2" charset="2"/>
            </a:endParaRPr>
          </a:p>
          <a:p>
            <a:r>
              <a:rPr lang="cs-CZ" sz="2400" dirty="0">
                <a:solidFill>
                  <a:schemeClr val="accent1"/>
                </a:solidFill>
                <a:sym typeface="Wingdings" panose="05000000000000000000" pitchFamily="2" charset="2"/>
              </a:rPr>
              <a:t>Independent of market </a:t>
            </a:r>
            <a:r>
              <a:rPr lang="cs-CZ" sz="2400" dirty="0" err="1">
                <a:solidFill>
                  <a:schemeClr val="accent1"/>
                </a:solidFill>
                <a:sym typeface="Wingdings" panose="05000000000000000000" pitchFamily="2" charset="2"/>
              </a:rPr>
              <a:t>size</a:t>
            </a:r>
            <a:r>
              <a:rPr lang="cs-CZ" sz="2400" dirty="0">
                <a:solidFill>
                  <a:schemeClr val="accent1"/>
                </a:solidFill>
                <a:sym typeface="Wingdings" panose="05000000000000000000" pitchFamily="2" charset="2"/>
              </a:rPr>
              <a:t>, 4-6 major supermarket </a:t>
            </a:r>
            <a:r>
              <a:rPr lang="cs-CZ" sz="2400" dirty="0" err="1">
                <a:solidFill>
                  <a:schemeClr val="accent1"/>
                </a:solidFill>
                <a:sym typeface="Wingdings" panose="05000000000000000000" pitchFamily="2" charset="2"/>
              </a:rPr>
              <a:t>chains</a:t>
            </a:r>
            <a:r>
              <a:rPr lang="cs-CZ" sz="2400" dirty="0">
                <a:solidFill>
                  <a:schemeClr val="accent1"/>
                </a:solidFill>
                <a:sym typeface="Wingdings" panose="05000000000000000000" pitchFamily="2" charset="2"/>
              </a:rPr>
              <a:t> </a:t>
            </a:r>
            <a:r>
              <a:rPr lang="cs-CZ" sz="2400">
                <a:solidFill>
                  <a:schemeClr val="accent1"/>
                </a:solidFill>
                <a:sym typeface="Wingdings" panose="05000000000000000000" pitchFamily="2" charset="2"/>
              </a:rPr>
              <a:t>per market. Why?</a:t>
            </a:r>
            <a:endParaRPr lang="cs-CZ" sz="2400" dirty="0">
              <a:solidFill>
                <a:schemeClr val="accent1"/>
              </a:solidFill>
              <a:sym typeface="Wingdings" panose="05000000000000000000" pitchFamily="2" charset="2"/>
            </a:endParaRPr>
          </a:p>
          <a:p>
            <a:r>
              <a:rPr lang="cs-CZ" sz="2400">
                <a:sym typeface="Wingdings" panose="05000000000000000000" pitchFamily="2" charset="2"/>
              </a:rPr>
              <a:t>Supermarket chains undergo sunk costs to increase product variety</a:t>
            </a:r>
          </a:p>
          <a:p>
            <a:r>
              <a:rPr lang="cs-CZ" sz="2400">
                <a:sym typeface="Wingdings" panose="05000000000000000000" pitchFamily="2" charset="2"/>
              </a:rPr>
              <a:t>Larger </a:t>
            </a:r>
            <a:r>
              <a:rPr lang="cs-CZ" sz="2400" dirty="0" err="1">
                <a:sym typeface="Wingdings" panose="05000000000000000000" pitchFamily="2" charset="2"/>
              </a:rPr>
              <a:t>markets</a:t>
            </a:r>
            <a:r>
              <a:rPr lang="cs-CZ" sz="2400" dirty="0">
                <a:sym typeface="Wingdings" panose="05000000000000000000" pitchFamily="2" charset="2"/>
              </a:rPr>
              <a:t> </a:t>
            </a:r>
            <a:r>
              <a:rPr lang="cs-CZ" sz="2400" dirty="0" err="1">
                <a:sym typeface="Wingdings" panose="05000000000000000000" pitchFamily="2" charset="2"/>
              </a:rPr>
              <a:t>associated</a:t>
            </a:r>
            <a:r>
              <a:rPr lang="cs-CZ" sz="2400" dirty="0">
                <a:sym typeface="Wingdings" panose="05000000000000000000" pitchFamily="2" charset="2"/>
              </a:rPr>
              <a:t> with </a:t>
            </a:r>
            <a:r>
              <a:rPr lang="cs-CZ" sz="2400" dirty="0" err="1">
                <a:sym typeface="Wingdings" panose="05000000000000000000" pitchFamily="2" charset="2"/>
              </a:rPr>
              <a:t>greater</a:t>
            </a:r>
            <a:r>
              <a:rPr lang="cs-CZ" sz="2400" dirty="0">
                <a:sym typeface="Wingdings" panose="05000000000000000000" pitchFamily="2" charset="2"/>
              </a:rPr>
              <a:t> </a:t>
            </a:r>
            <a:r>
              <a:rPr lang="cs-CZ" sz="2400" err="1">
                <a:sym typeface="Wingdings" panose="05000000000000000000" pitchFamily="2" charset="2"/>
              </a:rPr>
              <a:t>sunk</a:t>
            </a:r>
            <a:r>
              <a:rPr lang="cs-CZ" sz="2400">
                <a:sym typeface="Wingdings" panose="05000000000000000000" pitchFamily="2" charset="2"/>
              </a:rPr>
              <a:t> costs due to</a:t>
            </a:r>
            <a:endParaRPr lang="cs-CZ" sz="2400" dirty="0">
              <a:sym typeface="Wingdings" panose="05000000000000000000" pitchFamily="2" charset="2"/>
            </a:endParaRPr>
          </a:p>
          <a:p>
            <a:pPr marL="914400" lvl="1" indent="-457200">
              <a:buFont typeface="+mj-lt"/>
              <a:buAutoNum type="arabicPeriod"/>
            </a:pPr>
            <a:r>
              <a:rPr lang="cs-CZ">
                <a:sym typeface="Wingdings" panose="05000000000000000000" pitchFamily="2" charset="2"/>
              </a:rPr>
              <a:t>More </a:t>
            </a:r>
            <a:r>
              <a:rPr lang="cs-CZ" dirty="0" err="1">
                <a:sym typeface="Wingdings" panose="05000000000000000000" pitchFamily="2" charset="2"/>
              </a:rPr>
              <a:t>store</a:t>
            </a:r>
            <a:r>
              <a:rPr lang="cs-CZ" dirty="0">
                <a:sym typeface="Wingdings" panose="05000000000000000000" pitchFamily="2" charset="2"/>
              </a:rPr>
              <a:t> </a:t>
            </a:r>
            <a:r>
              <a:rPr lang="cs-CZ" dirty="0" err="1">
                <a:sym typeface="Wingdings" panose="05000000000000000000" pitchFamily="2" charset="2"/>
              </a:rPr>
              <a:t>space</a:t>
            </a:r>
            <a:endParaRPr lang="cs-CZ" dirty="0">
              <a:sym typeface="Wingdings" panose="05000000000000000000" pitchFamily="2" charset="2"/>
            </a:endParaRPr>
          </a:p>
          <a:p>
            <a:pPr marL="914400" lvl="1" indent="-457200">
              <a:buFont typeface="+mj-lt"/>
              <a:buAutoNum type="arabicPeriod"/>
            </a:pPr>
            <a:r>
              <a:rPr lang="cs-CZ">
                <a:sym typeface="Wingdings" panose="05000000000000000000" pitchFamily="2" charset="2"/>
              </a:rPr>
              <a:t>More </a:t>
            </a:r>
            <a:r>
              <a:rPr lang="cs-CZ" dirty="0" err="1">
                <a:sym typeface="Wingdings" panose="05000000000000000000" pitchFamily="2" charset="2"/>
              </a:rPr>
              <a:t>advanced</a:t>
            </a:r>
            <a:r>
              <a:rPr lang="cs-CZ" dirty="0">
                <a:sym typeface="Wingdings" panose="05000000000000000000" pitchFamily="2" charset="2"/>
              </a:rPr>
              <a:t> </a:t>
            </a:r>
            <a:r>
              <a:rPr lang="cs-CZ" dirty="0" err="1">
                <a:sym typeface="Wingdings" panose="05000000000000000000" pitchFamily="2" charset="2"/>
              </a:rPr>
              <a:t>distribution</a:t>
            </a:r>
            <a:r>
              <a:rPr lang="cs-CZ" dirty="0">
                <a:sym typeface="Wingdings" panose="05000000000000000000" pitchFamily="2" charset="2"/>
              </a:rPr>
              <a:t> </a:t>
            </a:r>
            <a:r>
              <a:rPr lang="cs-CZ" dirty="0" err="1">
                <a:sym typeface="Wingdings" panose="05000000000000000000" pitchFamily="2" charset="2"/>
              </a:rPr>
              <a:t>systems</a:t>
            </a:r>
            <a:endParaRPr lang="cs-CZ" dirty="0">
              <a:sym typeface="Wingdings" panose="05000000000000000000" pitchFamily="2" charset="2"/>
            </a:endParaRPr>
          </a:p>
          <a:p>
            <a:pPr lvl="2"/>
            <a:r>
              <a:rPr lang="cs-CZ" dirty="0" err="1">
                <a:sym typeface="Wingdings" panose="05000000000000000000" pitchFamily="2" charset="2"/>
              </a:rPr>
              <a:t>Logistical</a:t>
            </a:r>
            <a:r>
              <a:rPr lang="cs-CZ" dirty="0">
                <a:sym typeface="Wingdings" panose="05000000000000000000" pitchFamily="2" charset="2"/>
              </a:rPr>
              <a:t> software</a:t>
            </a:r>
          </a:p>
          <a:p>
            <a:pPr lvl="2"/>
            <a:r>
              <a:rPr lang="cs-CZ" dirty="0" err="1">
                <a:sym typeface="Wingdings" panose="05000000000000000000" pitchFamily="2" charset="2"/>
              </a:rPr>
              <a:t>Optical</a:t>
            </a:r>
            <a:r>
              <a:rPr lang="cs-CZ" dirty="0">
                <a:sym typeface="Wingdings" panose="05000000000000000000" pitchFamily="2" charset="2"/>
              </a:rPr>
              <a:t> </a:t>
            </a:r>
            <a:r>
              <a:rPr lang="cs-CZ" dirty="0" err="1">
                <a:sym typeface="Wingdings" panose="05000000000000000000" pitchFamily="2" charset="2"/>
              </a:rPr>
              <a:t>scanners</a:t>
            </a:r>
            <a:endParaRPr lang="cs-CZ" dirty="0">
              <a:sym typeface="Wingdings" panose="05000000000000000000" pitchFamily="2" charset="2"/>
            </a:endParaRPr>
          </a:p>
          <a:p>
            <a:pPr lvl="2"/>
            <a:r>
              <a:rPr lang="cs-CZ" dirty="0" err="1">
                <a:sym typeface="Wingdings" panose="05000000000000000000" pitchFamily="2" charset="2"/>
              </a:rPr>
              <a:t>Specialised</a:t>
            </a:r>
            <a:r>
              <a:rPr lang="cs-CZ" dirty="0">
                <a:sym typeface="Wingdings" panose="05000000000000000000" pitchFamily="2" charset="2"/>
              </a:rPr>
              <a:t> </a:t>
            </a:r>
            <a:r>
              <a:rPr lang="cs-CZ" err="1">
                <a:sym typeface="Wingdings" panose="05000000000000000000" pitchFamily="2" charset="2"/>
              </a:rPr>
              <a:t>sorting</a:t>
            </a:r>
            <a:r>
              <a:rPr lang="cs-CZ">
                <a:sym typeface="Wingdings" panose="05000000000000000000" pitchFamily="2" charset="2"/>
              </a:rPr>
              <a:t> equipment</a:t>
            </a:r>
          </a:p>
          <a:p>
            <a:pPr>
              <a:buFont typeface="Wingdings" panose="05000000000000000000" pitchFamily="2" charset="2"/>
              <a:buChar char="è"/>
            </a:pPr>
            <a:r>
              <a:rPr lang="cs-CZ" sz="2400">
                <a:sym typeface="Wingdings" panose="05000000000000000000" pitchFamily="2" charset="2"/>
              </a:rPr>
              <a:t>  Customers in larger markets</a:t>
            </a:r>
          </a:p>
          <a:p>
            <a:pPr lvl="1"/>
            <a:r>
              <a:rPr lang="cs-CZ" sz="2000">
                <a:sym typeface="Wingdings" panose="05000000000000000000" pitchFamily="2" charset="2"/>
              </a:rPr>
              <a:t>Do not have more choice in terms of different chains</a:t>
            </a:r>
          </a:p>
          <a:p>
            <a:pPr lvl="1"/>
            <a:r>
              <a:rPr lang="cs-CZ" sz="2000">
                <a:sym typeface="Wingdings" panose="05000000000000000000" pitchFamily="2" charset="2"/>
              </a:rPr>
              <a:t>But have a much bigger choice of products within each chain</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dirty="0" err="1"/>
              <a:t>Example</a:t>
            </a:r>
            <a:r>
              <a:rPr lang="cs-CZ" dirty="0"/>
              <a:t> in US </a:t>
            </a:r>
            <a:r>
              <a:rPr lang="cs-CZ" dirty="0" err="1"/>
              <a:t>supermarkets</a:t>
            </a:r>
            <a:br>
              <a:rPr lang="cs-CZ" dirty="0"/>
            </a:br>
            <a:r>
              <a:rPr lang="cs-CZ" i="1" err="1"/>
              <a:t>Ellickson</a:t>
            </a:r>
            <a:r>
              <a:rPr lang="cs-CZ" i="1"/>
              <a:t> (2007</a:t>
            </a:r>
            <a:r>
              <a:rPr lang="cs-CZ" i="1" dirty="0"/>
              <a:t>)</a:t>
            </a:r>
          </a:p>
        </p:txBody>
      </p:sp>
      <p:pic>
        <p:nvPicPr>
          <p:cNvPr id="7170" name="Picture 2" descr="The Best Supermarkets in America">
            <a:extLst>
              <a:ext uri="{FF2B5EF4-FFF2-40B4-BE49-F238E27FC236}">
                <a16:creationId xmlns:a16="http://schemas.microsoft.com/office/drawing/2014/main" id="{7E49055E-3284-4959-99CA-4B90DB5DF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645" y="3610986"/>
            <a:ext cx="3589355" cy="2392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0310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0515600" cy="4703153"/>
          </a:xfrm>
        </p:spPr>
        <p:txBody>
          <a:bodyPr>
            <a:noAutofit/>
          </a:bodyPr>
          <a:lstStyle/>
          <a:p>
            <a:r>
              <a:rPr lang="en-US" sz="2400"/>
              <a:t>Concentration can be a misleading indicator of market power if, </a:t>
            </a:r>
            <a:r>
              <a:rPr lang="cs-CZ" sz="2400"/>
              <a:t>e.g.,</a:t>
            </a:r>
            <a:endParaRPr lang="en-US" sz="2400"/>
          </a:p>
          <a:p>
            <a:pPr lvl="1"/>
            <a:r>
              <a:rPr lang="en-US"/>
              <a:t>Firms compete in prices</a:t>
            </a:r>
          </a:p>
          <a:p>
            <a:pPr lvl="1"/>
            <a:r>
              <a:rPr lang="en-US"/>
              <a:t>Some firms move before others</a:t>
            </a:r>
          </a:p>
          <a:p>
            <a:pPr lvl="1"/>
            <a:r>
              <a:rPr lang="en-US"/>
              <a:t>Entry costs are endogenous</a:t>
            </a:r>
          </a:p>
          <a:p>
            <a:pPr marL="0" indent="0">
              <a:buNone/>
            </a:pPr>
            <a:endParaRPr lang="en-US" sz="2400">
              <a:solidFill>
                <a:schemeClr val="accent1"/>
              </a:solidFill>
              <a:sym typeface="Wingdings" panose="05000000000000000000" pitchFamily="2" charset="2"/>
            </a:endParaRPr>
          </a:p>
          <a:p>
            <a:pPr marL="0" indent="0">
              <a:buNone/>
            </a:pPr>
            <a:r>
              <a:rPr lang="cs-CZ" sz="2400">
                <a:solidFill>
                  <a:schemeClr val="accent1"/>
                </a:solidFill>
                <a:sym typeface="Wingdings" panose="05000000000000000000" pitchFamily="2" charset="2"/>
              </a:rPr>
              <a:t> </a:t>
            </a:r>
            <a:r>
              <a:rPr lang="cs-CZ" sz="2400">
                <a:solidFill>
                  <a:schemeClr val="accent1"/>
                </a:solidFill>
              </a:rPr>
              <a:t>With different types of competition, the same market structure can lead to very different conduct and performance!</a:t>
            </a:r>
            <a:endParaRPr lang="en-US" sz="2400">
              <a:solidFill>
                <a:schemeClr val="accent1"/>
              </a:solidFill>
            </a:endParaRPr>
          </a:p>
          <a:p>
            <a:pPr marL="0" indent="0">
              <a:buNone/>
            </a:pPr>
            <a:r>
              <a:rPr lang="cs-CZ" sz="2400">
                <a:solidFill>
                  <a:schemeClr val="accent1"/>
                </a:solidFill>
                <a:sym typeface="Wingdings" panose="05000000000000000000" pitchFamily="2" charset="2"/>
              </a:rPr>
              <a:t> </a:t>
            </a:r>
            <a:r>
              <a:rPr lang="en-US" sz="2400">
                <a:solidFill>
                  <a:schemeClr val="accent1"/>
                </a:solidFill>
              </a:rPr>
              <a:t>Modern IO went away from the S-C-M paradigm and instead tries to model the specific competition dynamics of a given market</a:t>
            </a:r>
            <a:endParaRPr lang="cs-CZ" sz="2400">
              <a:solidFill>
                <a:schemeClr val="accent1"/>
              </a:solidFill>
            </a:endParaRPr>
          </a:p>
          <a:p>
            <a:pPr marL="171450" indent="-171450"/>
            <a:endParaRPr lang="cs-CZ" sz="2400">
              <a:solidFill>
                <a:schemeClr val="accent1"/>
              </a:solidFill>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cs-CZ"/>
              <a:t>Market power in market structure: summary</a:t>
            </a:r>
          </a:p>
        </p:txBody>
      </p:sp>
    </p:spTree>
    <p:extLst>
      <p:ext uri="{BB962C8B-B14F-4D97-AF65-F5344CB8AC3E}">
        <p14:creationId xmlns:p14="http://schemas.microsoft.com/office/powerpoint/2010/main" val="2832054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698170" y="2552281"/>
            <a:ext cx="9655629" cy="3940594"/>
          </a:xfrm>
        </p:spPr>
        <p:txBody>
          <a:bodyPr>
            <a:noAutofit/>
          </a:bodyPr>
          <a:lstStyle/>
          <a:p>
            <a:pPr marL="457200" indent="-457200">
              <a:buFont typeface="+mj-lt"/>
              <a:buAutoNum type="arabicPeriod"/>
            </a:pPr>
            <a:r>
              <a:rPr lang="cs-CZ" sz="2400"/>
              <a:t>What is market power?</a:t>
            </a:r>
          </a:p>
          <a:p>
            <a:pPr marL="457200" indent="-457200">
              <a:buFont typeface="+mj-lt"/>
              <a:buAutoNum type="arabicPeriod"/>
            </a:pPr>
            <a:r>
              <a:rPr lang="cs-CZ" sz="2400"/>
              <a:t>How is it related to market structure</a:t>
            </a:r>
          </a:p>
          <a:p>
            <a:pPr marL="457200" indent="-457200">
              <a:buFont typeface="+mj-lt"/>
              <a:buAutoNum type="arabicPeriod"/>
            </a:pPr>
            <a:r>
              <a:rPr lang="cs-CZ" sz="2400" b="1">
                <a:solidFill>
                  <a:srgbClr val="00B050"/>
                </a:solidFill>
              </a:rPr>
              <a:t>What are its sources?</a:t>
            </a:r>
          </a:p>
          <a:p>
            <a:pPr marL="457200" indent="-457200">
              <a:buFont typeface="+mj-lt"/>
              <a:buAutoNum type="arabicPeriod"/>
            </a:pPr>
            <a:r>
              <a:rPr lang="cs-CZ" sz="2400"/>
              <a:t>How can we measure it?</a:t>
            </a:r>
          </a:p>
          <a:p>
            <a:pPr marL="457200" indent="-457200">
              <a:buFont typeface="+mj-lt"/>
              <a:buAutoNum type="arabicPeriod"/>
            </a:pPr>
            <a:r>
              <a:rPr lang="cs-CZ" sz="2400"/>
              <a:t>Is it on the rise?</a:t>
            </a:r>
          </a:p>
        </p:txBody>
      </p:sp>
    </p:spTree>
    <p:extLst>
      <p:ext uri="{BB962C8B-B14F-4D97-AF65-F5344CB8AC3E}">
        <p14:creationId xmlns:p14="http://schemas.microsoft.com/office/powerpoint/2010/main" val="2671140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4060" y="1198152"/>
            <a:ext cx="5687369" cy="3940594"/>
          </a:xfrm>
        </p:spPr>
        <p:txBody>
          <a:bodyPr>
            <a:noAutofit/>
          </a:bodyPr>
          <a:lstStyle/>
          <a:p>
            <a:pPr marL="457200" indent="-457200">
              <a:buFont typeface="+mj-lt"/>
              <a:buAutoNum type="arabicPeriod"/>
            </a:pPr>
            <a:r>
              <a:rPr lang="cs-CZ" sz="2400">
                <a:solidFill>
                  <a:schemeClr val="accent1"/>
                </a:solidFill>
              </a:rPr>
              <a:t>Why does Apple generate so much more profits and revenues from a similar amount of shipments?</a:t>
            </a:r>
          </a:p>
          <a:p>
            <a:pPr marL="457200" indent="-457200">
              <a:buFont typeface="+mj-lt"/>
              <a:buAutoNum type="arabicPeriod"/>
            </a:pPr>
            <a:endParaRPr lang="cs-CZ" sz="2400">
              <a:solidFill>
                <a:schemeClr val="accent1"/>
              </a:solidFill>
            </a:endParaRPr>
          </a:p>
          <a:p>
            <a:pPr marL="457200" indent="-457200">
              <a:buFont typeface="+mj-lt"/>
              <a:buAutoNum type="arabicPeriod"/>
            </a:pPr>
            <a:r>
              <a:rPr lang="cs-CZ" sz="2400">
                <a:solidFill>
                  <a:schemeClr val="accent1"/>
                </a:solidFill>
              </a:rPr>
              <a:t>Which assets or characteristics allows Apple to do that?</a:t>
            </a:r>
          </a:p>
        </p:txBody>
      </p:sp>
      <p:pic>
        <p:nvPicPr>
          <p:cNvPr id="1026" name="Picture 2" descr="Group Discussion Icon Images – Browse 105,062 Stock Photos, Vectors, and  Video | Adobe Stock">
            <a:extLst>
              <a:ext uri="{FF2B5EF4-FFF2-40B4-BE49-F238E27FC236}">
                <a16:creationId xmlns:a16="http://schemas.microsoft.com/office/drawing/2014/main" id="{0C93CD8E-4DFD-4743-A70C-EDF62CBEE2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1830" y="1690688"/>
            <a:ext cx="3690728" cy="2955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2033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1353800" cy="4703153"/>
          </a:xfrm>
        </p:spPr>
        <p:txBody>
          <a:bodyPr>
            <a:noAutofit/>
          </a:bodyPr>
          <a:lstStyle/>
          <a:p>
            <a:pPr marL="0" indent="0">
              <a:buNone/>
            </a:pPr>
            <a:r>
              <a:rPr lang="cs-CZ" b="1"/>
              <a:t>High fixed costs  </a:t>
            </a:r>
            <a:r>
              <a:rPr lang="cs-CZ">
                <a:sym typeface="Wingdings" panose="05000000000000000000" pitchFamily="2" charset="2"/>
              </a:rPr>
              <a:t> a natural oligopoly</a:t>
            </a:r>
            <a:endParaRPr lang="cs-CZ"/>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cs-CZ" sz="4000"/>
              <a:t>Which market features give rise to market power?</a:t>
            </a:r>
          </a:p>
        </p:txBody>
      </p:sp>
      <p:pic>
        <p:nvPicPr>
          <p:cNvPr id="8194" name="Picture 2" descr="Žluté vlaky začnou jezdit i do Brna. Nástup konkurence potvrdil správce  kolejí - Aktuálně.cz">
            <a:extLst>
              <a:ext uri="{FF2B5EF4-FFF2-40B4-BE49-F238E27FC236}">
                <a16:creationId xmlns:a16="http://schemas.microsoft.com/office/drawing/2014/main" id="{5FC35279-4D6F-4A3C-AA57-209BA3D3C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8582" y="3170829"/>
            <a:ext cx="3855218" cy="259022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Vektorová grafika „Gas tank, electricity and water supply icon vector.  Utilities symbol isolated on white design.“ ze služby Stock | Adobe Stock">
            <a:extLst>
              <a:ext uri="{FF2B5EF4-FFF2-40B4-BE49-F238E27FC236}">
                <a16:creationId xmlns:a16="http://schemas.microsoft.com/office/drawing/2014/main" id="{23C5990B-E0A1-401C-9257-D3F7BDE7EB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052" y="3170829"/>
            <a:ext cx="5528948" cy="2516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7497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1353800" cy="4703153"/>
          </a:xfrm>
        </p:spPr>
        <p:txBody>
          <a:bodyPr>
            <a:noAutofit/>
          </a:bodyPr>
          <a:lstStyle/>
          <a:p>
            <a:pPr marL="0" indent="0">
              <a:buNone/>
            </a:pPr>
            <a:r>
              <a:rPr lang="cs-CZ" b="1"/>
              <a:t>Administratively limited number of competitors </a:t>
            </a:r>
            <a:r>
              <a:rPr lang="cs-CZ" b="1">
                <a:sym typeface="Wingdings" panose="05000000000000000000" pitchFamily="2" charset="2"/>
              </a:rPr>
              <a:t> </a:t>
            </a:r>
            <a:r>
              <a:rPr lang="cs-CZ">
                <a:sym typeface="Wingdings" panose="05000000000000000000" pitchFamily="2" charset="2"/>
              </a:rPr>
              <a:t>administrative oligopoly</a:t>
            </a:r>
            <a:endParaRPr lang="cs-CZ" b="1"/>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cs-CZ" sz="4000"/>
              <a:t>Which market features give rise to market power?</a:t>
            </a:r>
          </a:p>
        </p:txBody>
      </p:sp>
      <p:pic>
        <p:nvPicPr>
          <p:cNvPr id="9218" name="Picture 2" descr="5 Questions Your Doctor Wishes You'd Ask">
            <a:extLst>
              <a:ext uri="{FF2B5EF4-FFF2-40B4-BE49-F238E27FC236}">
                <a16:creationId xmlns:a16="http://schemas.microsoft.com/office/drawing/2014/main" id="{54953557-F80C-42ED-B542-EEF8E3BCC6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485" y="2775857"/>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607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1353800" cy="4703153"/>
          </a:xfrm>
        </p:spPr>
        <p:txBody>
          <a:bodyPr>
            <a:noAutofit/>
          </a:bodyPr>
          <a:lstStyle/>
          <a:p>
            <a:pPr marL="0" indent="0" algn="ctr">
              <a:buNone/>
            </a:pPr>
            <a:r>
              <a:rPr lang="cs-CZ" b="1"/>
              <a:t>Product differentiation</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cs-CZ" sz="4000"/>
              <a:t>Which market features give rise to market power?</a:t>
            </a:r>
          </a:p>
        </p:txBody>
      </p:sp>
      <p:pic>
        <p:nvPicPr>
          <p:cNvPr id="10244" name="Picture 4" descr="Car brands list and who owns which car brands?">
            <a:extLst>
              <a:ext uri="{FF2B5EF4-FFF2-40B4-BE49-F238E27FC236}">
                <a16:creationId xmlns:a16="http://schemas.microsoft.com/office/drawing/2014/main" id="{6027DB83-CEFA-4AB0-9086-06EE52271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7886" y="2468510"/>
            <a:ext cx="7154427" cy="4024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967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top 10 breakfast cereals ranked, according to Reddit | Salon.com">
            <a:extLst>
              <a:ext uri="{FF2B5EF4-FFF2-40B4-BE49-F238E27FC236}">
                <a16:creationId xmlns:a16="http://schemas.microsoft.com/office/drawing/2014/main" id="{2412C2D7-BE66-4549-A7D2-68EA9BADCF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734" y="2039815"/>
            <a:ext cx="3680266" cy="207015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9099620" cy="4703153"/>
          </a:xfrm>
        </p:spPr>
        <p:txBody>
          <a:bodyPr>
            <a:noAutofit/>
          </a:bodyPr>
          <a:lstStyle/>
          <a:p>
            <a:pPr marL="0" indent="0">
              <a:buNone/>
            </a:pPr>
            <a:r>
              <a:rPr lang="cs-CZ" sz="2400"/>
              <a:t>„Measuring market power in the ready-to-eat cereal industry“</a:t>
            </a:r>
          </a:p>
          <a:p>
            <a:r>
              <a:rPr lang="cs-CZ" sz="2400"/>
              <a:t>Industry characterised by</a:t>
            </a:r>
          </a:p>
          <a:p>
            <a:pPr lvl="1"/>
            <a:r>
              <a:rPr lang="cs-CZ" sz="2000"/>
              <a:t>High concentration</a:t>
            </a:r>
          </a:p>
          <a:p>
            <a:pPr lvl="1"/>
            <a:r>
              <a:rPr lang="cs-CZ" sz="2000"/>
              <a:t>High markups</a:t>
            </a:r>
          </a:p>
          <a:p>
            <a:pPr lvl="1"/>
            <a:r>
              <a:rPr lang="cs-CZ" sz="2000"/>
              <a:t>Large advertising expenditure </a:t>
            </a:r>
          </a:p>
          <a:p>
            <a:pPr lvl="1"/>
            <a:r>
              <a:rPr lang="cs-CZ" sz="2000"/>
              <a:t>Frequent introduction of new products</a:t>
            </a:r>
          </a:p>
          <a:p>
            <a:r>
              <a:rPr lang="cs-CZ" sz="2400"/>
              <a:t>Earlier research concluded this was a classic example of a market with near-collusive pricing together with intense non-price competition</a:t>
            </a:r>
          </a:p>
          <a:p>
            <a:r>
              <a:rPr lang="cs-CZ" sz="2400"/>
              <a:t>The paper estimates that the high markups are due to</a:t>
            </a:r>
          </a:p>
          <a:p>
            <a:pPr lvl="1"/>
            <a:r>
              <a:rPr lang="cs-CZ"/>
              <a:t>Product differentiation</a:t>
            </a:r>
          </a:p>
          <a:p>
            <a:pPr lvl="1"/>
            <a:r>
              <a:rPr lang="cs-CZ"/>
              <a:t>Multiproduct firm pricing</a:t>
            </a:r>
          </a:p>
          <a:p>
            <a:r>
              <a:rPr lang="cs-CZ" sz="2400"/>
              <a:t>No evidence for collusion </a:t>
            </a:r>
            <a:r>
              <a:rPr lang="cs-CZ" sz="2400">
                <a:sym typeface="Wingdings" panose="05000000000000000000" pitchFamily="2" charset="2"/>
              </a:rPr>
              <a:t> No need for antitrust intervention</a:t>
            </a:r>
            <a:endParaRPr lang="cs-CZ" sz="2400"/>
          </a:p>
          <a:p>
            <a:pPr marL="171450" indent="-171450"/>
            <a:endParaRPr lang="cs-CZ" sz="200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en-US"/>
              <a:t>Sources of market power</a:t>
            </a:r>
            <a:r>
              <a:rPr lang="cs-CZ"/>
              <a:t> matter</a:t>
            </a:r>
            <a:br>
              <a:rPr lang="cs-CZ"/>
            </a:br>
            <a:r>
              <a:rPr lang="cs-CZ" sz="3200" i="1"/>
              <a:t>Nevo (Econometrica, 2001)</a:t>
            </a:r>
            <a:endParaRPr lang="cs-CZ" sz="6000"/>
          </a:p>
        </p:txBody>
      </p:sp>
    </p:spTree>
    <p:extLst>
      <p:ext uri="{BB962C8B-B14F-4D97-AF65-F5344CB8AC3E}">
        <p14:creationId xmlns:p14="http://schemas.microsoft.com/office/powerpoint/2010/main" val="1926099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1353800" cy="4703153"/>
          </a:xfrm>
        </p:spPr>
        <p:txBody>
          <a:bodyPr>
            <a:noAutofit/>
          </a:bodyPr>
          <a:lstStyle/>
          <a:p>
            <a:pPr marL="0" indent="0">
              <a:buNone/>
            </a:pPr>
            <a:r>
              <a:rPr lang="cs-CZ" b="1"/>
              <a:t>Brand</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cs-CZ" sz="4000"/>
              <a:t>Which market features give rise to market power?</a:t>
            </a:r>
          </a:p>
        </p:txBody>
      </p:sp>
      <p:pic>
        <p:nvPicPr>
          <p:cNvPr id="12290" name="Picture 2" descr="TOP 10 - Most Valuable Brands in 2024 - World's Best Brands | FXSSI - Forex  Sentiment Board">
            <a:extLst>
              <a:ext uri="{FF2B5EF4-FFF2-40B4-BE49-F238E27FC236}">
                <a16:creationId xmlns:a16="http://schemas.microsoft.com/office/drawing/2014/main" id="{7E2BA51E-D794-476F-A3CF-730165B20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75" y="1690688"/>
            <a:ext cx="695325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411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1353800" cy="4703153"/>
          </a:xfrm>
        </p:spPr>
        <p:txBody>
          <a:bodyPr>
            <a:noAutofit/>
          </a:bodyPr>
          <a:lstStyle/>
          <a:p>
            <a:pPr marL="0" indent="0" algn="ctr">
              <a:buNone/>
            </a:pPr>
            <a:r>
              <a:rPr lang="cs-CZ" b="1"/>
              <a:t>Location</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cs-CZ" sz="4000"/>
              <a:t>Which market features give rise to market power?</a:t>
            </a:r>
          </a:p>
        </p:txBody>
      </p:sp>
      <p:pic>
        <p:nvPicPr>
          <p:cNvPr id="13316" name="Picture 4" descr="illy Opens Latest Café in Philadelphia Airport - Tea &amp; Coffee Trade Journal">
            <a:extLst>
              <a:ext uri="{FF2B5EF4-FFF2-40B4-BE49-F238E27FC236}">
                <a16:creationId xmlns:a16="http://schemas.microsoft.com/office/drawing/2014/main" id="{068185BC-B541-431D-B43E-D66EEBB15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890" y="2562329"/>
            <a:ext cx="6571328" cy="3753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378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0687259" cy="350577"/>
          </a:xfrm>
        </p:spPr>
        <p:txBody>
          <a:bodyPr>
            <a:noAutofit/>
          </a:bodyPr>
          <a:lstStyle/>
          <a:p>
            <a:pPr marL="0" indent="0" algn="ctr">
              <a:buNone/>
            </a:pPr>
            <a:r>
              <a:rPr lang="cs-CZ" b="1"/>
              <a:t>Intellectural property protection (e.g. patents)</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cs-CZ" sz="4000"/>
              <a:t>Which market features give rise to market power?</a:t>
            </a:r>
          </a:p>
        </p:txBody>
      </p:sp>
      <p:pic>
        <p:nvPicPr>
          <p:cNvPr id="14340" name="Picture 4" descr="Právní možnosti ochrany nově vytvořeného výrobku (produktu) na českém i  zahraničním trhu | Patenty | BusinessInfo.cz">
            <a:extLst>
              <a:ext uri="{FF2B5EF4-FFF2-40B4-BE49-F238E27FC236}">
                <a16:creationId xmlns:a16="http://schemas.microsoft.com/office/drawing/2014/main" id="{2B677184-E452-438A-A896-3C5F2B1A6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688" y="2560317"/>
            <a:ext cx="5570380" cy="382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078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0687259" cy="350577"/>
          </a:xfrm>
        </p:spPr>
        <p:txBody>
          <a:bodyPr>
            <a:noAutofit/>
          </a:bodyPr>
          <a:lstStyle/>
          <a:p>
            <a:pPr marL="0" indent="0" algn="ctr">
              <a:buNone/>
            </a:pPr>
            <a:r>
              <a:rPr lang="cs-CZ" b="1"/>
              <a:t>Network effects</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cs-CZ" sz="4000"/>
              <a:t>Which market features give rise to market power?</a:t>
            </a:r>
          </a:p>
        </p:txBody>
      </p:sp>
      <p:pic>
        <p:nvPicPr>
          <p:cNvPr id="15362" name="Picture 2" descr="Social Networking Sites - C180 Agency - Social Media Strategy.">
            <a:extLst>
              <a:ext uri="{FF2B5EF4-FFF2-40B4-BE49-F238E27FC236}">
                <a16:creationId xmlns:a16="http://schemas.microsoft.com/office/drawing/2014/main" id="{2811097C-3831-4DDB-A1CA-280FE6322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125036"/>
            <a:ext cx="4707095" cy="2647741"/>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eBay beats Amazon in m-commerce - E-commerce Germany News">
            <a:extLst>
              <a:ext uri="{FF2B5EF4-FFF2-40B4-BE49-F238E27FC236}">
                <a16:creationId xmlns:a16="http://schemas.microsoft.com/office/drawing/2014/main" id="{D6A48256-B001-447F-A73C-A6A5B96F27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8885" y="2592474"/>
            <a:ext cx="5250000" cy="3495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1735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0687259" cy="350577"/>
          </a:xfrm>
        </p:spPr>
        <p:txBody>
          <a:bodyPr>
            <a:noAutofit/>
          </a:bodyPr>
          <a:lstStyle/>
          <a:p>
            <a:pPr marL="0" indent="0" algn="ctr">
              <a:buNone/>
            </a:pPr>
            <a:r>
              <a:rPr lang="cs-CZ" b="1"/>
              <a:t>High efficiency / low costs</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cs-CZ" sz="4000"/>
              <a:t>Which market features give rise to market power?</a:t>
            </a:r>
          </a:p>
        </p:txBody>
      </p:sp>
      <p:pic>
        <p:nvPicPr>
          <p:cNvPr id="17416" name="Picture 8" descr="Walmart Canada invests nearly $1 billion to modernize stores, enhance  customer experience">
            <a:extLst>
              <a:ext uri="{FF2B5EF4-FFF2-40B4-BE49-F238E27FC236}">
                <a16:creationId xmlns:a16="http://schemas.microsoft.com/office/drawing/2014/main" id="{FEC0BDB2-6A6E-4CCA-9914-2B2BC7CF1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509" y="2716510"/>
            <a:ext cx="4917282"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Amazon v Česku staví druhé distribuční centrum. Vybral si Přerovsko -  CzechCrunch">
            <a:extLst>
              <a:ext uri="{FF2B5EF4-FFF2-40B4-BE49-F238E27FC236}">
                <a16:creationId xmlns:a16="http://schemas.microsoft.com/office/drawing/2014/main" id="{A7D47757-F706-4C8A-8D4A-45A3190EE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1829" y="2806003"/>
            <a:ext cx="5777803" cy="3250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42346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825625"/>
            <a:ext cx="10882745" cy="4351338"/>
          </a:xfrm>
        </p:spPr>
        <p:txBody>
          <a:bodyPr>
            <a:noAutofit/>
          </a:bodyPr>
          <a:lstStyle/>
          <a:p>
            <a:r>
              <a:rPr lang="cs-CZ" sz="2400" dirty="0" err="1">
                <a:sym typeface="Wingdings" panose="05000000000000000000" pitchFamily="2" charset="2"/>
              </a:rPr>
              <a:t>Focus</a:t>
            </a:r>
            <a:r>
              <a:rPr lang="cs-CZ" sz="2400" dirty="0">
                <a:sym typeface="Wingdings" panose="05000000000000000000" pitchFamily="2" charset="2"/>
              </a:rPr>
              <a:t> on </a:t>
            </a:r>
            <a:r>
              <a:rPr lang="cs-CZ" sz="2400" dirty="0" err="1">
                <a:sym typeface="Wingdings" panose="05000000000000000000" pitchFamily="2" charset="2"/>
              </a:rPr>
              <a:t>service</a:t>
            </a:r>
            <a:r>
              <a:rPr lang="cs-CZ" sz="2400" dirty="0">
                <a:sym typeface="Wingdings" panose="05000000000000000000" pitchFamily="2" charset="2"/>
              </a:rPr>
              <a:t> </a:t>
            </a:r>
            <a:r>
              <a:rPr lang="cs-CZ" sz="2400" dirty="0" err="1">
                <a:sym typeface="Wingdings" panose="05000000000000000000" pitchFamily="2" charset="2"/>
              </a:rPr>
              <a:t>industries</a:t>
            </a:r>
            <a:r>
              <a:rPr lang="cs-CZ" sz="2400" dirty="0">
                <a:sym typeface="Wingdings" panose="05000000000000000000" pitchFamily="2" charset="2"/>
              </a:rPr>
              <a:t> </a:t>
            </a:r>
            <a:r>
              <a:rPr lang="cs-CZ" sz="2400" dirty="0" err="1">
                <a:sym typeface="Wingdings" panose="05000000000000000000" pitchFamily="2" charset="2"/>
              </a:rPr>
              <a:t>supplied</a:t>
            </a:r>
            <a:r>
              <a:rPr lang="cs-CZ" sz="2400" dirty="0">
                <a:sym typeface="Wingdings" panose="05000000000000000000" pitchFamily="2" charset="2"/>
              </a:rPr>
              <a:t> </a:t>
            </a:r>
            <a:r>
              <a:rPr lang="cs-CZ" sz="2400" dirty="0" err="1">
                <a:sym typeface="Wingdings" panose="05000000000000000000" pitchFamily="2" charset="2"/>
              </a:rPr>
              <a:t>locally</a:t>
            </a:r>
            <a:r>
              <a:rPr lang="cs-CZ" sz="2400" dirty="0">
                <a:sym typeface="Wingdings" panose="05000000000000000000" pitchFamily="2" charset="2"/>
              </a:rPr>
              <a:t> (</a:t>
            </a:r>
            <a:r>
              <a:rPr lang="cs-CZ" sz="2400" dirty="0" err="1">
                <a:sym typeface="Wingdings" panose="05000000000000000000" pitchFamily="2" charset="2"/>
              </a:rPr>
              <a:t>e.g</a:t>
            </a:r>
            <a:r>
              <a:rPr lang="cs-CZ" sz="2400" dirty="0">
                <a:sym typeface="Wingdings" panose="05000000000000000000" pitchFamily="2" charset="2"/>
              </a:rPr>
              <a:t>. </a:t>
            </a:r>
            <a:r>
              <a:rPr lang="cs-CZ" sz="2400" dirty="0" err="1">
                <a:sym typeface="Wingdings" panose="05000000000000000000" pitchFamily="2" charset="2"/>
              </a:rPr>
              <a:t>restaurants</a:t>
            </a:r>
            <a:r>
              <a:rPr lang="cs-CZ" sz="2400" dirty="0">
                <a:sym typeface="Wingdings" panose="05000000000000000000" pitchFamily="2" charset="2"/>
              </a:rPr>
              <a:t>)</a:t>
            </a:r>
          </a:p>
          <a:p>
            <a:r>
              <a:rPr lang="cs-CZ" sz="2400" dirty="0" err="1">
                <a:sym typeface="Wingdings" panose="05000000000000000000" pitchFamily="2" charset="2"/>
              </a:rPr>
              <a:t>Local</a:t>
            </a:r>
            <a:r>
              <a:rPr lang="cs-CZ" sz="2400" dirty="0">
                <a:sym typeface="Wingdings" panose="05000000000000000000" pitchFamily="2" charset="2"/>
              </a:rPr>
              <a:t> </a:t>
            </a:r>
            <a:r>
              <a:rPr lang="cs-CZ" sz="2400" dirty="0" err="1">
                <a:sym typeface="Wingdings" panose="05000000000000000000" pitchFamily="2" charset="2"/>
              </a:rPr>
              <a:t>markets</a:t>
            </a:r>
            <a:r>
              <a:rPr lang="cs-CZ" sz="2400" dirty="0">
                <a:sym typeface="Wingdings" panose="05000000000000000000" pitchFamily="2" charset="2"/>
              </a:rPr>
              <a:t> </a:t>
            </a:r>
            <a:r>
              <a:rPr lang="cs-CZ" sz="2400" dirty="0" err="1">
                <a:sym typeface="Wingdings" panose="05000000000000000000" pitchFamily="2" charset="2"/>
              </a:rPr>
              <a:t>increasingly</a:t>
            </a:r>
            <a:r>
              <a:rPr lang="cs-CZ" sz="2400" dirty="0">
                <a:sym typeface="Wingdings" panose="05000000000000000000" pitchFamily="2" charset="2"/>
              </a:rPr>
              <a:t> </a:t>
            </a:r>
            <a:r>
              <a:rPr lang="cs-CZ" sz="2400" dirty="0" err="1">
                <a:sym typeface="Wingdings" panose="05000000000000000000" pitchFamily="2" charset="2"/>
              </a:rPr>
              <a:t>supplied</a:t>
            </a:r>
            <a:r>
              <a:rPr lang="cs-CZ" sz="2400" dirty="0">
                <a:sym typeface="Wingdings" panose="05000000000000000000" pitchFamily="2" charset="2"/>
              </a:rPr>
              <a:t> by </a:t>
            </a:r>
            <a:r>
              <a:rPr lang="cs-CZ" sz="2400" dirty="0" err="1">
                <a:sym typeface="Wingdings" panose="05000000000000000000" pitchFamily="2" charset="2"/>
              </a:rPr>
              <a:t>chains</a:t>
            </a:r>
            <a:r>
              <a:rPr lang="cs-CZ" sz="2400" dirty="0">
                <a:sym typeface="Wingdings" panose="05000000000000000000" pitchFamily="2" charset="2"/>
              </a:rPr>
              <a:t>, </a:t>
            </a:r>
            <a:r>
              <a:rPr lang="cs-CZ" sz="2400" dirty="0" err="1">
                <a:sym typeface="Wingdings" panose="05000000000000000000" pitchFamily="2" charset="2"/>
              </a:rPr>
              <a:t>i.e</a:t>
            </a:r>
            <a:r>
              <a:rPr lang="cs-CZ" sz="2400" dirty="0">
                <a:sym typeface="Wingdings" panose="05000000000000000000" pitchFamily="2" charset="2"/>
              </a:rPr>
              <a:t>. </a:t>
            </a:r>
            <a:r>
              <a:rPr lang="cs-CZ" sz="2400" dirty="0" err="1">
                <a:sym typeface="Wingdings" panose="05000000000000000000" pitchFamily="2" charset="2"/>
              </a:rPr>
              <a:t>firms</a:t>
            </a:r>
            <a:r>
              <a:rPr lang="cs-CZ" sz="2400" dirty="0">
                <a:sym typeface="Wingdings" panose="05000000000000000000" pitchFamily="2" charset="2"/>
              </a:rPr>
              <a:t> </a:t>
            </a:r>
            <a:r>
              <a:rPr lang="cs-CZ" sz="2400" dirty="0" err="1">
                <a:sym typeface="Wingdings" panose="05000000000000000000" pitchFamily="2" charset="2"/>
              </a:rPr>
              <a:t>operating</a:t>
            </a:r>
            <a:r>
              <a:rPr lang="cs-CZ" sz="2400" dirty="0">
                <a:sym typeface="Wingdings" panose="05000000000000000000" pitchFamily="2" charset="2"/>
              </a:rPr>
              <a:t> in many </a:t>
            </a:r>
            <a:r>
              <a:rPr lang="cs-CZ" sz="2400" dirty="0" err="1">
                <a:sym typeface="Wingdings" panose="05000000000000000000" pitchFamily="2" charset="2"/>
              </a:rPr>
              <a:t>other</a:t>
            </a:r>
            <a:r>
              <a:rPr lang="cs-CZ" sz="2400" dirty="0">
                <a:sym typeface="Wingdings" panose="05000000000000000000" pitchFamily="2" charset="2"/>
              </a:rPr>
              <a:t> </a:t>
            </a:r>
            <a:r>
              <a:rPr lang="cs-CZ" sz="2400" dirty="0" err="1">
                <a:sym typeface="Wingdings" panose="05000000000000000000" pitchFamily="2" charset="2"/>
              </a:rPr>
              <a:t>local</a:t>
            </a:r>
            <a:r>
              <a:rPr lang="cs-CZ" sz="2400" dirty="0">
                <a:sym typeface="Wingdings" panose="05000000000000000000" pitchFamily="2" charset="2"/>
              </a:rPr>
              <a:t> </a:t>
            </a:r>
            <a:r>
              <a:rPr lang="cs-CZ" sz="2400" dirty="0" err="1">
                <a:sym typeface="Wingdings" panose="05000000000000000000" pitchFamily="2" charset="2"/>
              </a:rPr>
              <a:t>markets</a:t>
            </a:r>
            <a:endParaRPr lang="cs-CZ" sz="2400" dirty="0">
              <a:sym typeface="Wingdings" panose="05000000000000000000" pitchFamily="2" charset="2"/>
            </a:endParaRPr>
          </a:p>
          <a:p>
            <a:pPr lvl="1"/>
            <a:r>
              <a:rPr lang="cs-CZ" sz="2000" dirty="0">
                <a:sym typeface="Wingdings" panose="05000000000000000000" pitchFamily="2" charset="2"/>
              </a:rPr>
              <a:t>the </a:t>
            </a:r>
            <a:r>
              <a:rPr lang="cs-CZ" sz="2000" dirty="0" err="1">
                <a:sym typeface="Wingdings" panose="05000000000000000000" pitchFamily="2" charset="2"/>
              </a:rPr>
              <a:t>rise</a:t>
            </a:r>
            <a:r>
              <a:rPr lang="cs-CZ" sz="2000" dirty="0">
                <a:sym typeface="Wingdings" panose="05000000000000000000" pitchFamily="2" charset="2"/>
              </a:rPr>
              <a:t> in </a:t>
            </a:r>
            <a:r>
              <a:rPr lang="cs-CZ" sz="2000" dirty="0" err="1">
                <a:sym typeface="Wingdings" panose="05000000000000000000" pitchFamily="2" charset="2"/>
              </a:rPr>
              <a:t>concentration</a:t>
            </a:r>
            <a:r>
              <a:rPr lang="cs-CZ" sz="2000" dirty="0">
                <a:sym typeface="Wingdings" panose="05000000000000000000" pitchFamily="2" charset="2"/>
              </a:rPr>
              <a:t> by </a:t>
            </a:r>
            <a:r>
              <a:rPr lang="cs-CZ" sz="2000" dirty="0" err="1">
                <a:sym typeface="Wingdings" panose="05000000000000000000" pitchFamily="2" charset="2"/>
              </a:rPr>
              <a:t>services</a:t>
            </a:r>
            <a:r>
              <a:rPr lang="cs-CZ" sz="2000" dirty="0">
                <a:sym typeface="Wingdings" panose="05000000000000000000" pitchFamily="2" charset="2"/>
              </a:rPr>
              <a:t>, </a:t>
            </a:r>
            <a:r>
              <a:rPr lang="cs-CZ" sz="2000" dirty="0" err="1">
                <a:sym typeface="Wingdings" panose="05000000000000000000" pitchFamily="2" charset="2"/>
              </a:rPr>
              <a:t>wholesale</a:t>
            </a:r>
            <a:r>
              <a:rPr lang="cs-CZ" sz="2000" dirty="0">
                <a:sym typeface="Wingdings" panose="05000000000000000000" pitchFamily="2" charset="2"/>
              </a:rPr>
              <a:t> and retail</a:t>
            </a:r>
          </a:p>
          <a:p>
            <a:pPr lvl="1"/>
            <a:r>
              <a:rPr lang="cs-CZ" sz="2000" dirty="0">
                <a:sym typeface="Wingdings" panose="05000000000000000000" pitchFamily="2" charset="2"/>
              </a:rPr>
              <a:t>the </a:t>
            </a:r>
            <a:r>
              <a:rPr lang="cs-CZ" sz="2000" dirty="0" err="1">
                <a:sym typeface="Wingdings" panose="05000000000000000000" pitchFamily="2" charset="2"/>
              </a:rPr>
              <a:t>concentration</a:t>
            </a:r>
            <a:r>
              <a:rPr lang="cs-CZ" sz="2000" dirty="0">
                <a:sym typeface="Wingdings" panose="05000000000000000000" pitchFamily="2" charset="2"/>
              </a:rPr>
              <a:t> </a:t>
            </a:r>
            <a:r>
              <a:rPr lang="cs-CZ" sz="2000" dirty="0" err="1">
                <a:sym typeface="Wingdings" panose="05000000000000000000" pitchFamily="2" charset="2"/>
              </a:rPr>
              <a:t>driven</a:t>
            </a:r>
            <a:r>
              <a:rPr lang="cs-CZ" sz="2000" dirty="0">
                <a:sym typeface="Wingdings" panose="05000000000000000000" pitchFamily="2" charset="2"/>
              </a:rPr>
              <a:t> by </a:t>
            </a:r>
            <a:r>
              <a:rPr lang="cs-CZ" sz="2000" dirty="0" err="1">
                <a:sym typeface="Wingdings" panose="05000000000000000000" pitchFamily="2" charset="2"/>
              </a:rPr>
              <a:t>adding</a:t>
            </a:r>
            <a:r>
              <a:rPr lang="cs-CZ" sz="2000" dirty="0">
                <a:sym typeface="Wingdings" panose="05000000000000000000" pitchFamily="2" charset="2"/>
              </a:rPr>
              <a:t> </a:t>
            </a:r>
            <a:r>
              <a:rPr lang="cs-CZ" sz="2000" dirty="0" err="1">
                <a:sym typeface="Wingdings" panose="05000000000000000000" pitchFamily="2" charset="2"/>
              </a:rPr>
              <a:t>locations</a:t>
            </a:r>
            <a:endParaRPr lang="cs-CZ" sz="2000" dirty="0">
              <a:sym typeface="Wingdings" panose="05000000000000000000" pitchFamily="2" charset="2"/>
            </a:endParaRPr>
          </a:p>
          <a:p>
            <a:pPr marL="457200" lvl="1" indent="0">
              <a:buNone/>
            </a:pPr>
            <a:r>
              <a:rPr lang="cs-CZ" sz="2000" dirty="0">
                <a:sym typeface="Wingdings" panose="05000000000000000000" pitchFamily="2" charset="2"/>
              </a:rPr>
              <a:t>    </a:t>
            </a:r>
            <a:r>
              <a:rPr lang="cs-CZ" sz="2000" dirty="0" err="1">
                <a:sym typeface="Wingdings" panose="05000000000000000000" pitchFamily="2" charset="2"/>
              </a:rPr>
              <a:t>increasing</a:t>
            </a:r>
            <a:r>
              <a:rPr lang="cs-CZ" sz="2000" dirty="0">
                <a:sym typeface="Wingdings" panose="05000000000000000000" pitchFamily="2" charset="2"/>
              </a:rPr>
              <a:t> </a:t>
            </a:r>
            <a:r>
              <a:rPr lang="cs-CZ" sz="2000" dirty="0" err="1">
                <a:sym typeface="Wingdings" panose="05000000000000000000" pitchFamily="2" charset="2"/>
              </a:rPr>
              <a:t>national</a:t>
            </a:r>
            <a:r>
              <a:rPr lang="cs-CZ" sz="2000" dirty="0">
                <a:sym typeface="Wingdings" panose="05000000000000000000" pitchFamily="2" charset="2"/>
              </a:rPr>
              <a:t> </a:t>
            </a:r>
            <a:r>
              <a:rPr lang="cs-CZ" sz="2000" dirty="0" err="1">
                <a:sym typeface="Wingdings" panose="05000000000000000000" pitchFamily="2" charset="2"/>
              </a:rPr>
              <a:t>concentration</a:t>
            </a:r>
            <a:r>
              <a:rPr lang="cs-CZ" sz="2000" dirty="0">
                <a:sym typeface="Wingdings" panose="05000000000000000000" pitchFamily="2" charset="2"/>
              </a:rPr>
              <a:t> but </a:t>
            </a:r>
            <a:r>
              <a:rPr lang="cs-CZ" sz="2000" dirty="0" err="1">
                <a:sym typeface="Wingdings" panose="05000000000000000000" pitchFamily="2" charset="2"/>
              </a:rPr>
              <a:t>decreasing</a:t>
            </a:r>
            <a:r>
              <a:rPr lang="cs-CZ" sz="2000" dirty="0">
                <a:sym typeface="Wingdings" panose="05000000000000000000" pitchFamily="2" charset="2"/>
              </a:rPr>
              <a:t> </a:t>
            </a:r>
            <a:r>
              <a:rPr lang="cs-CZ" sz="2000" dirty="0" err="1">
                <a:sym typeface="Wingdings" panose="05000000000000000000" pitchFamily="2" charset="2"/>
              </a:rPr>
              <a:t>local</a:t>
            </a:r>
            <a:r>
              <a:rPr lang="cs-CZ" sz="2000" dirty="0">
                <a:sym typeface="Wingdings" panose="05000000000000000000" pitchFamily="2" charset="2"/>
              </a:rPr>
              <a:t> </a:t>
            </a:r>
            <a:r>
              <a:rPr lang="cs-CZ" sz="2000" dirty="0" err="1">
                <a:sym typeface="Wingdings" panose="05000000000000000000" pitchFamily="2" charset="2"/>
              </a:rPr>
              <a:t>concentration</a:t>
            </a:r>
            <a:endParaRPr lang="cs-CZ" sz="2000" dirty="0">
              <a:sym typeface="Wingdings" panose="05000000000000000000" pitchFamily="2" charset="2"/>
            </a:endParaRPr>
          </a:p>
          <a:p>
            <a:pPr lvl="1"/>
            <a:r>
              <a:rPr lang="cs-CZ" sz="2000" dirty="0" err="1">
                <a:sym typeface="Wingdings" panose="05000000000000000000" pitchFamily="2" charset="2"/>
              </a:rPr>
              <a:t>industry</a:t>
            </a:r>
            <a:r>
              <a:rPr lang="cs-CZ" sz="2000" dirty="0">
                <a:sym typeface="Wingdings" panose="05000000000000000000" pitchFamily="2" charset="2"/>
              </a:rPr>
              <a:t> </a:t>
            </a:r>
            <a:r>
              <a:rPr lang="cs-CZ" sz="2000" dirty="0" err="1">
                <a:sym typeface="Wingdings" panose="05000000000000000000" pitchFamily="2" charset="2"/>
              </a:rPr>
              <a:t>employment</a:t>
            </a:r>
            <a:r>
              <a:rPr lang="cs-CZ" sz="2000" dirty="0">
                <a:sym typeface="Wingdings" panose="05000000000000000000" pitchFamily="2" charset="2"/>
              </a:rPr>
              <a:t> </a:t>
            </a:r>
            <a:r>
              <a:rPr lang="cs-CZ" sz="2000" dirty="0" err="1">
                <a:sym typeface="Wingdings" panose="05000000000000000000" pitchFamily="2" charset="2"/>
              </a:rPr>
              <a:t>increasing</a:t>
            </a:r>
            <a:r>
              <a:rPr lang="cs-CZ" sz="2000" dirty="0">
                <a:sym typeface="Wingdings" panose="05000000000000000000" pitchFamily="2" charset="2"/>
              </a:rPr>
              <a:t>  </a:t>
            </a:r>
            <a:r>
              <a:rPr lang="cs-CZ" sz="2000" dirty="0" err="1">
                <a:sym typeface="Wingdings" panose="05000000000000000000" pitchFamily="2" charset="2"/>
              </a:rPr>
              <a:t>consistent</a:t>
            </a:r>
            <a:r>
              <a:rPr lang="cs-CZ" sz="2000" dirty="0">
                <a:sym typeface="Wingdings" panose="05000000000000000000" pitchFamily="2" charset="2"/>
              </a:rPr>
              <a:t> with </a:t>
            </a:r>
            <a:r>
              <a:rPr lang="cs-CZ" sz="2000" dirty="0" err="1">
                <a:sym typeface="Wingdings" panose="05000000000000000000" pitchFamily="2" charset="2"/>
              </a:rPr>
              <a:t>increasing</a:t>
            </a:r>
            <a:r>
              <a:rPr lang="cs-CZ" sz="2000" dirty="0">
                <a:sym typeface="Wingdings" panose="05000000000000000000" pitchFamily="2" charset="2"/>
              </a:rPr>
              <a:t> </a:t>
            </a:r>
            <a:r>
              <a:rPr lang="cs-CZ" sz="2000" dirty="0" err="1">
                <a:sym typeface="Wingdings" panose="05000000000000000000" pitchFamily="2" charset="2"/>
              </a:rPr>
              <a:t>productivity</a:t>
            </a:r>
            <a:endParaRPr lang="cs-CZ" sz="2000" dirty="0">
              <a:sym typeface="Wingdings" panose="05000000000000000000" pitchFamily="2" charset="2"/>
            </a:endParaRPr>
          </a:p>
          <a:p>
            <a:r>
              <a:rPr lang="cs-CZ" sz="2400" dirty="0" err="1">
                <a:sym typeface="Wingdings" panose="05000000000000000000" pitchFamily="2" charset="2"/>
              </a:rPr>
              <a:t>Driven</a:t>
            </a:r>
            <a:r>
              <a:rPr lang="cs-CZ" sz="2400" dirty="0">
                <a:sym typeface="Wingdings" panose="05000000000000000000" pitchFamily="2" charset="2"/>
              </a:rPr>
              <a:t> by ICT </a:t>
            </a:r>
            <a:r>
              <a:rPr lang="cs-CZ" sz="2400" dirty="0" err="1">
                <a:sym typeface="Wingdings" panose="05000000000000000000" pitchFamily="2" charset="2"/>
              </a:rPr>
              <a:t>technologies</a:t>
            </a:r>
            <a:r>
              <a:rPr lang="cs-CZ" sz="2400" dirty="0">
                <a:sym typeface="Wingdings" panose="05000000000000000000" pitchFamily="2" charset="2"/>
              </a:rPr>
              <a:t> and </a:t>
            </a:r>
            <a:r>
              <a:rPr lang="cs-CZ" sz="2400" dirty="0" err="1">
                <a:sym typeface="Wingdings" panose="05000000000000000000" pitchFamily="2" charset="2"/>
              </a:rPr>
              <a:t>new</a:t>
            </a:r>
            <a:r>
              <a:rPr lang="cs-CZ" sz="2400" dirty="0">
                <a:sym typeface="Wingdings" panose="05000000000000000000" pitchFamily="2" charset="2"/>
              </a:rPr>
              <a:t> management </a:t>
            </a:r>
            <a:r>
              <a:rPr lang="cs-CZ" sz="2400" dirty="0" err="1">
                <a:sym typeface="Wingdings" panose="05000000000000000000" pitchFamily="2" charset="2"/>
              </a:rPr>
              <a:t>practices</a:t>
            </a:r>
            <a:endParaRPr lang="cs-CZ" sz="2400" dirty="0">
              <a:sym typeface="Wingdings" panose="05000000000000000000" pitchFamily="2" charset="2"/>
            </a:endParaRPr>
          </a:p>
          <a:p>
            <a:pPr lvl="1"/>
            <a:r>
              <a:rPr lang="cs-CZ" sz="2000" dirty="0">
                <a:sym typeface="Wingdings" panose="05000000000000000000" pitchFamily="2" charset="2"/>
              </a:rPr>
              <a:t>These </a:t>
            </a:r>
            <a:r>
              <a:rPr lang="cs-CZ" sz="2000" dirty="0" err="1">
                <a:sym typeface="Wingdings" panose="05000000000000000000" pitchFamily="2" charset="2"/>
              </a:rPr>
              <a:t>allow</a:t>
            </a:r>
            <a:r>
              <a:rPr lang="cs-CZ" sz="2000" dirty="0">
                <a:sym typeface="Wingdings" panose="05000000000000000000" pitchFamily="2" charset="2"/>
              </a:rPr>
              <a:t> </a:t>
            </a:r>
            <a:r>
              <a:rPr lang="cs-CZ" sz="2000" dirty="0" err="1">
                <a:sym typeface="Wingdings" panose="05000000000000000000" pitchFamily="2" charset="2"/>
              </a:rPr>
              <a:t>fixed-cost</a:t>
            </a:r>
            <a:r>
              <a:rPr lang="cs-CZ" sz="2000" dirty="0">
                <a:sym typeface="Wingdings" panose="05000000000000000000" pitchFamily="2" charset="2"/>
              </a:rPr>
              <a:t> </a:t>
            </a:r>
            <a:r>
              <a:rPr lang="cs-CZ" sz="2000" dirty="0" err="1">
                <a:sym typeface="Wingdings" panose="05000000000000000000" pitchFamily="2" charset="2"/>
              </a:rPr>
              <a:t>investments</a:t>
            </a:r>
            <a:r>
              <a:rPr lang="cs-CZ" sz="2000" dirty="0">
                <a:sym typeface="Wingdings" panose="05000000000000000000" pitchFamily="2" charset="2"/>
              </a:rPr>
              <a:t> </a:t>
            </a:r>
            <a:r>
              <a:rPr lang="cs-CZ" sz="2000" dirty="0" err="1">
                <a:sym typeface="Wingdings" panose="05000000000000000000" pitchFamily="2" charset="2"/>
              </a:rPr>
              <a:t>that</a:t>
            </a:r>
            <a:r>
              <a:rPr lang="cs-CZ" sz="2000" dirty="0">
                <a:sym typeface="Wingdings" panose="05000000000000000000" pitchFamily="2" charset="2"/>
              </a:rPr>
              <a:t> </a:t>
            </a:r>
            <a:r>
              <a:rPr lang="cs-CZ" sz="2000" dirty="0" err="1">
                <a:sym typeface="Wingdings" panose="05000000000000000000" pitchFamily="2" charset="2"/>
              </a:rPr>
              <a:t>cuts</a:t>
            </a:r>
            <a:r>
              <a:rPr lang="cs-CZ" sz="2000" dirty="0">
                <a:sym typeface="Wingdings" panose="05000000000000000000" pitchFamily="2" charset="2"/>
              </a:rPr>
              <a:t> </a:t>
            </a:r>
            <a:r>
              <a:rPr lang="cs-CZ" sz="2000" dirty="0" err="1">
                <a:sym typeface="Wingdings" panose="05000000000000000000" pitchFamily="2" charset="2"/>
              </a:rPr>
              <a:t>marginal</a:t>
            </a:r>
            <a:r>
              <a:rPr lang="cs-CZ" sz="2000" dirty="0">
                <a:sym typeface="Wingdings" panose="05000000000000000000" pitchFamily="2" charset="2"/>
              </a:rPr>
              <a:t> </a:t>
            </a:r>
            <a:r>
              <a:rPr lang="cs-CZ" sz="2000" dirty="0" err="1">
                <a:sym typeface="Wingdings" panose="05000000000000000000" pitchFamily="2" charset="2"/>
              </a:rPr>
              <a:t>costs</a:t>
            </a:r>
            <a:r>
              <a:rPr lang="cs-CZ" sz="2000" dirty="0">
                <a:sym typeface="Wingdings" panose="05000000000000000000" pitchFamily="2" charset="2"/>
              </a:rPr>
              <a:t> (</a:t>
            </a:r>
            <a:r>
              <a:rPr lang="cs-CZ" sz="2000" dirty="0" err="1">
                <a:sym typeface="Wingdings" panose="05000000000000000000" pitchFamily="2" charset="2"/>
              </a:rPr>
              <a:t>or</a:t>
            </a:r>
            <a:r>
              <a:rPr lang="cs-CZ" sz="2000" dirty="0">
                <a:sym typeface="Wingdings" panose="05000000000000000000" pitchFamily="2" charset="2"/>
              </a:rPr>
              <a:t> </a:t>
            </a:r>
            <a:r>
              <a:rPr lang="cs-CZ" sz="2000" dirty="0" err="1">
                <a:sym typeface="Wingdings" panose="05000000000000000000" pitchFamily="2" charset="2"/>
              </a:rPr>
              <a:t>increases</a:t>
            </a:r>
            <a:r>
              <a:rPr lang="cs-CZ" sz="2000" dirty="0">
                <a:sym typeface="Wingdings" panose="05000000000000000000" pitchFamily="2" charset="2"/>
              </a:rPr>
              <a:t> </a:t>
            </a:r>
            <a:r>
              <a:rPr lang="cs-CZ" sz="2000" dirty="0" err="1">
                <a:sym typeface="Wingdings" panose="05000000000000000000" pitchFamily="2" charset="2"/>
              </a:rPr>
              <a:t>quality</a:t>
            </a:r>
            <a:r>
              <a:rPr lang="cs-CZ" sz="2000" dirty="0">
                <a:sym typeface="Wingdings" panose="05000000000000000000" pitchFamily="2" charset="2"/>
              </a:rPr>
              <a:t>)</a:t>
            </a:r>
          </a:p>
          <a:p>
            <a:pPr lvl="1"/>
            <a:r>
              <a:rPr lang="cs-CZ" sz="2000" dirty="0" err="1">
                <a:sym typeface="Wingdings" panose="05000000000000000000" pitchFamily="2" charset="2"/>
              </a:rPr>
              <a:t>Only</a:t>
            </a:r>
            <a:r>
              <a:rPr lang="cs-CZ" sz="2000" dirty="0">
                <a:sym typeface="Wingdings" panose="05000000000000000000" pitchFamily="2" charset="2"/>
              </a:rPr>
              <a:t> the top </a:t>
            </a:r>
            <a:r>
              <a:rPr lang="cs-CZ" sz="2000" dirty="0" err="1">
                <a:sym typeface="Wingdings" panose="05000000000000000000" pitchFamily="2" charset="2"/>
              </a:rPr>
              <a:t>firms</a:t>
            </a:r>
            <a:r>
              <a:rPr lang="cs-CZ" sz="2000" dirty="0">
                <a:sym typeface="Wingdings" panose="05000000000000000000" pitchFamily="2" charset="2"/>
              </a:rPr>
              <a:t> </a:t>
            </a:r>
            <a:r>
              <a:rPr lang="cs-CZ" sz="2000" dirty="0" err="1">
                <a:sym typeface="Wingdings" panose="05000000000000000000" pitchFamily="2" charset="2"/>
              </a:rPr>
              <a:t>able</a:t>
            </a:r>
            <a:r>
              <a:rPr lang="cs-CZ" sz="2000" dirty="0">
                <a:sym typeface="Wingdings" panose="05000000000000000000" pitchFamily="2" charset="2"/>
              </a:rPr>
              <a:t> to </a:t>
            </a:r>
            <a:r>
              <a:rPr lang="cs-CZ" sz="2000" dirty="0" err="1">
                <a:sym typeface="Wingdings" panose="05000000000000000000" pitchFamily="2" charset="2"/>
              </a:rPr>
              <a:t>pay</a:t>
            </a:r>
            <a:r>
              <a:rPr lang="cs-CZ" sz="2000" dirty="0">
                <a:sym typeface="Wingdings" panose="05000000000000000000" pitchFamily="2" charset="2"/>
              </a:rPr>
              <a:t> the </a:t>
            </a:r>
            <a:r>
              <a:rPr lang="cs-CZ" sz="2000" dirty="0" err="1">
                <a:sym typeface="Wingdings" panose="05000000000000000000" pitchFamily="2" charset="2"/>
              </a:rPr>
              <a:t>fixed</a:t>
            </a:r>
            <a:r>
              <a:rPr lang="cs-CZ" sz="2000" dirty="0">
                <a:sym typeface="Wingdings" panose="05000000000000000000" pitchFamily="2" charset="2"/>
              </a:rPr>
              <a:t> </a:t>
            </a:r>
            <a:r>
              <a:rPr lang="cs-CZ" sz="2000" dirty="0" err="1">
                <a:sym typeface="Wingdings" panose="05000000000000000000" pitchFamily="2" charset="2"/>
              </a:rPr>
              <a:t>cost</a:t>
            </a:r>
            <a:endParaRPr lang="cs-CZ" sz="2000" dirty="0">
              <a:sym typeface="Wingdings" panose="05000000000000000000" pitchFamily="2" charset="2"/>
            </a:endParaRPr>
          </a:p>
          <a:p>
            <a:pPr lvl="1"/>
            <a:r>
              <a:rPr lang="cs-CZ" sz="2000" dirty="0">
                <a:sym typeface="Wingdings" panose="05000000000000000000" pitchFamily="2" charset="2"/>
              </a:rPr>
              <a:t>The top </a:t>
            </a:r>
            <a:r>
              <a:rPr lang="cs-CZ" sz="2000" dirty="0" err="1">
                <a:sym typeface="Wingdings" panose="05000000000000000000" pitchFamily="2" charset="2"/>
              </a:rPr>
              <a:t>firms</a:t>
            </a:r>
            <a:r>
              <a:rPr lang="cs-CZ" sz="2000" dirty="0">
                <a:sym typeface="Wingdings" panose="05000000000000000000" pitchFamily="2" charset="2"/>
              </a:rPr>
              <a:t> </a:t>
            </a:r>
            <a:r>
              <a:rPr lang="cs-CZ" sz="2000" dirty="0" err="1">
                <a:sym typeface="Wingdings" panose="05000000000000000000" pitchFamily="2" charset="2"/>
              </a:rPr>
              <a:t>specialise</a:t>
            </a:r>
            <a:r>
              <a:rPr lang="cs-CZ" sz="2000" dirty="0">
                <a:sym typeface="Wingdings" panose="05000000000000000000" pitchFamily="2" charset="2"/>
              </a:rPr>
              <a:t> in </a:t>
            </a:r>
            <a:r>
              <a:rPr lang="cs-CZ" sz="2000" dirty="0" err="1">
                <a:sym typeface="Wingdings" panose="05000000000000000000" pitchFamily="2" charset="2"/>
              </a:rPr>
              <a:t>sectors</a:t>
            </a:r>
            <a:r>
              <a:rPr lang="cs-CZ" sz="2000" dirty="0">
                <a:sym typeface="Wingdings" panose="05000000000000000000" pitchFamily="2" charset="2"/>
              </a:rPr>
              <a:t> </a:t>
            </a:r>
            <a:r>
              <a:rPr lang="cs-CZ" sz="2000" dirty="0" err="1">
                <a:sym typeface="Wingdings" panose="05000000000000000000" pitchFamily="2" charset="2"/>
              </a:rPr>
              <a:t>where</a:t>
            </a:r>
            <a:r>
              <a:rPr lang="cs-CZ" sz="2000" dirty="0">
                <a:sym typeface="Wingdings" panose="05000000000000000000" pitchFamily="2" charset="2"/>
              </a:rPr>
              <a:t> the „</a:t>
            </a:r>
            <a:r>
              <a:rPr lang="cs-CZ" sz="2000" dirty="0" err="1">
                <a:sym typeface="Wingdings" panose="05000000000000000000" pitchFamily="2" charset="2"/>
              </a:rPr>
              <a:t>industrial</a:t>
            </a:r>
            <a:r>
              <a:rPr lang="cs-CZ" sz="2000" dirty="0">
                <a:sym typeface="Wingdings" panose="05000000000000000000" pitchFamily="2" charset="2"/>
              </a:rPr>
              <a:t> </a:t>
            </a:r>
            <a:r>
              <a:rPr lang="cs-CZ" sz="2000" dirty="0" err="1">
                <a:sym typeface="Wingdings" panose="05000000000000000000" pitchFamily="2" charset="2"/>
              </a:rPr>
              <a:t>revolution</a:t>
            </a:r>
            <a:r>
              <a:rPr lang="cs-CZ" sz="2000" dirty="0">
                <a:sym typeface="Wingdings" panose="05000000000000000000" pitchFamily="2" charset="2"/>
              </a:rPr>
              <a:t> in </a:t>
            </a:r>
            <a:r>
              <a:rPr lang="cs-CZ" sz="2000" dirty="0" err="1">
                <a:sym typeface="Wingdings" panose="05000000000000000000" pitchFamily="2" charset="2"/>
              </a:rPr>
              <a:t>services</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a:t>
            </a:r>
            <a:r>
              <a:rPr lang="cs-CZ" sz="2000" dirty="0" err="1">
                <a:sym typeface="Wingdings" panose="05000000000000000000" pitchFamily="2" charset="2"/>
              </a:rPr>
              <a:t>under</a:t>
            </a:r>
            <a:r>
              <a:rPr lang="cs-CZ" sz="2000" dirty="0">
                <a:sym typeface="Wingdings" panose="05000000000000000000" pitchFamily="2" charset="2"/>
              </a:rPr>
              <a:t> </a:t>
            </a:r>
            <a:r>
              <a:rPr lang="cs-CZ" sz="2000" dirty="0" err="1">
                <a:sym typeface="Wingdings" panose="05000000000000000000" pitchFamily="2" charset="2"/>
              </a:rPr>
              <a:t>way</a:t>
            </a:r>
            <a:endParaRPr lang="en-US" sz="2000" dirty="0">
              <a:sym typeface="Wingdings" panose="05000000000000000000" pitchFamily="2" charset="2"/>
            </a:endParaRPr>
          </a:p>
          <a:p>
            <a:r>
              <a:rPr lang="en-US" sz="2400" dirty="0">
                <a:sym typeface="Wingdings" panose="05000000000000000000" pitchFamily="2" charset="2"/>
              </a:rPr>
              <a:t>In </a:t>
            </a:r>
            <a:r>
              <a:rPr lang="en-US" sz="2400" u="sng" dirty="0">
                <a:sym typeface="Wingdings" panose="05000000000000000000" pitchFamily="2" charset="2"/>
              </a:rPr>
              <a:t>Czechia</a:t>
            </a:r>
            <a:r>
              <a:rPr lang="en-US" sz="2400" dirty="0">
                <a:sym typeface="Wingdings" panose="05000000000000000000" pitchFamily="2" charset="2"/>
              </a:rPr>
              <a:t>, notice the </a:t>
            </a:r>
            <a:r>
              <a:rPr lang="en-US" sz="2400" dirty="0" err="1">
                <a:sym typeface="Wingdings" panose="05000000000000000000" pitchFamily="2" charset="2"/>
              </a:rPr>
              <a:t>chainification</a:t>
            </a:r>
            <a:r>
              <a:rPr lang="en-US" sz="2400" dirty="0">
                <a:sym typeface="Wingdings" panose="05000000000000000000" pitchFamily="2" charset="2"/>
              </a:rPr>
              <a:t> of restaurants, pharmacies, drugstores...</a:t>
            </a:r>
            <a:endParaRPr lang="cs-CZ" sz="2400" dirty="0">
              <a:sym typeface="Wingdings" panose="05000000000000000000" pitchFamily="2" charset="2"/>
            </a:endParaRPr>
          </a:p>
          <a:p>
            <a:pPr lvl="1"/>
            <a:endParaRPr lang="cs-CZ" sz="2000" dirty="0">
              <a:sym typeface="Wingdings" panose="05000000000000000000" pitchFamily="2" charset="2"/>
            </a:endParaRPr>
          </a:p>
          <a:p>
            <a:pPr lvl="1"/>
            <a:endParaRPr lang="cs-CZ" sz="2000" dirty="0">
              <a:sym typeface="Wingdings" panose="05000000000000000000" pitchFamily="2" charset="2"/>
            </a:endParaRPr>
          </a:p>
          <a:p>
            <a:endParaRPr lang="cs-CZ" sz="2400" dirty="0">
              <a:sym typeface="Wingdings" panose="05000000000000000000" pitchFamily="2" charset="2"/>
            </a:endParaRPr>
          </a:p>
          <a:p>
            <a:endParaRPr lang="cs-CZ"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dirty="0" err="1"/>
              <a:t>Industrial</a:t>
            </a:r>
            <a:r>
              <a:rPr lang="cs-CZ" dirty="0"/>
              <a:t> </a:t>
            </a:r>
            <a:r>
              <a:rPr lang="cs-CZ" dirty="0" err="1"/>
              <a:t>revolution</a:t>
            </a:r>
            <a:r>
              <a:rPr lang="cs-CZ" dirty="0"/>
              <a:t> in </a:t>
            </a:r>
            <a:r>
              <a:rPr lang="cs-CZ" dirty="0" err="1"/>
              <a:t>services</a:t>
            </a:r>
            <a:r>
              <a:rPr lang="cs-CZ" dirty="0"/>
              <a:t>?</a:t>
            </a:r>
            <a:br>
              <a:rPr lang="cs-CZ" dirty="0"/>
            </a:br>
            <a:r>
              <a:rPr lang="cs-CZ" i="1" dirty="0" err="1">
                <a:sym typeface="Wingdings" panose="05000000000000000000" pitchFamily="2" charset="2"/>
              </a:rPr>
              <a:t>Hsieh</a:t>
            </a:r>
            <a:r>
              <a:rPr lang="cs-CZ" i="1" dirty="0">
                <a:sym typeface="Wingdings" panose="05000000000000000000" pitchFamily="2" charset="2"/>
              </a:rPr>
              <a:t>, </a:t>
            </a:r>
            <a:r>
              <a:rPr lang="cs-CZ" i="1" dirty="0" err="1">
                <a:sym typeface="Wingdings" panose="05000000000000000000" pitchFamily="2" charset="2"/>
              </a:rPr>
              <a:t>Rossi-Hansberg</a:t>
            </a:r>
            <a:r>
              <a:rPr lang="cs-CZ" i="1" dirty="0">
                <a:sym typeface="Wingdings" panose="05000000000000000000" pitchFamily="2" charset="2"/>
              </a:rPr>
              <a:t> (NBER 2021)</a:t>
            </a:r>
          </a:p>
        </p:txBody>
      </p:sp>
    </p:spTree>
    <p:extLst>
      <p:ext uri="{BB962C8B-B14F-4D97-AF65-F5344CB8AC3E}">
        <p14:creationId xmlns:p14="http://schemas.microsoft.com/office/powerpoint/2010/main" val="2419550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698170" y="2552281"/>
            <a:ext cx="9655629" cy="3940594"/>
          </a:xfrm>
        </p:spPr>
        <p:txBody>
          <a:bodyPr>
            <a:noAutofit/>
          </a:bodyPr>
          <a:lstStyle/>
          <a:p>
            <a:pPr marL="457200" indent="-457200">
              <a:buFont typeface="+mj-lt"/>
              <a:buAutoNum type="arabicPeriod"/>
            </a:pPr>
            <a:r>
              <a:rPr lang="cs-CZ" sz="2400"/>
              <a:t>What is market power?</a:t>
            </a:r>
          </a:p>
          <a:p>
            <a:pPr marL="457200" indent="-457200">
              <a:buFont typeface="+mj-lt"/>
              <a:buAutoNum type="arabicPeriod"/>
            </a:pPr>
            <a:r>
              <a:rPr lang="cs-CZ" sz="2400"/>
              <a:t>How is it related to market structure</a:t>
            </a:r>
          </a:p>
          <a:p>
            <a:pPr marL="457200" indent="-457200">
              <a:buFont typeface="+mj-lt"/>
              <a:buAutoNum type="arabicPeriod"/>
            </a:pPr>
            <a:r>
              <a:rPr lang="cs-CZ" sz="2400"/>
              <a:t>What are its sources?</a:t>
            </a:r>
          </a:p>
          <a:p>
            <a:pPr marL="457200" indent="-457200">
              <a:buFont typeface="+mj-lt"/>
              <a:buAutoNum type="arabicPeriod"/>
            </a:pPr>
            <a:r>
              <a:rPr lang="cs-CZ" sz="2400"/>
              <a:t>How can we measure it?</a:t>
            </a:r>
          </a:p>
          <a:p>
            <a:pPr marL="457200" indent="-457200">
              <a:buFont typeface="+mj-lt"/>
              <a:buAutoNum type="arabicPeriod"/>
            </a:pPr>
            <a:r>
              <a:rPr lang="cs-CZ" sz="2400"/>
              <a:t>Is it on the rise?</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Topic</a:t>
            </a:r>
            <a:r>
              <a:rPr lang="cs-CZ"/>
              <a:t> outline</a:t>
            </a:r>
          </a:p>
        </p:txBody>
      </p:sp>
    </p:spTree>
    <p:extLst>
      <p:ext uri="{BB962C8B-B14F-4D97-AF65-F5344CB8AC3E}">
        <p14:creationId xmlns:p14="http://schemas.microsoft.com/office/powerpoint/2010/main" val="23448222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825625"/>
            <a:ext cx="11084626" cy="4351338"/>
          </a:xfrm>
        </p:spPr>
        <p:txBody>
          <a:bodyPr>
            <a:noAutofit/>
          </a:bodyPr>
          <a:lstStyle/>
          <a:p>
            <a:pPr marL="0" indent="0">
              <a:buNone/>
            </a:pPr>
            <a:r>
              <a:rPr lang="cs-CZ" sz="2400" b="1" dirty="0" err="1"/>
              <a:t>Example</a:t>
            </a:r>
            <a:r>
              <a:rPr lang="cs-CZ" sz="2400" dirty="0"/>
              <a:t>: H</a:t>
            </a:r>
            <a:r>
              <a:rPr lang="en-US" sz="2400" dirty="0"/>
              <a:t>ow the Cheesecake Factory brought chain production to complicated sit-down meals</a:t>
            </a:r>
            <a:r>
              <a:rPr lang="cs-CZ" sz="2400" dirty="0"/>
              <a:t>:</a:t>
            </a:r>
          </a:p>
          <a:p>
            <a:r>
              <a:rPr lang="en-US" sz="2400" dirty="0"/>
              <a:t>technologies that determine </a:t>
            </a:r>
          </a:p>
          <a:p>
            <a:pPr lvl="1"/>
            <a:r>
              <a:rPr lang="en-US" sz="2000" dirty="0"/>
              <a:t>food purchases for each restaurant and each day</a:t>
            </a:r>
            <a:endParaRPr lang="cs-CZ" sz="2000" dirty="0"/>
          </a:p>
          <a:p>
            <a:pPr lvl="1"/>
            <a:r>
              <a:rPr lang="en-US" sz="2000" dirty="0"/>
              <a:t>optimal staffing</a:t>
            </a:r>
          </a:p>
          <a:p>
            <a:r>
              <a:rPr lang="cs-CZ" sz="2400" dirty="0" err="1"/>
              <a:t>process</a:t>
            </a:r>
            <a:r>
              <a:rPr lang="en-US" sz="2400" dirty="0"/>
              <a:t> for </a:t>
            </a:r>
            <a:r>
              <a:rPr lang="en-US" sz="2400" dirty="0" err="1"/>
              <a:t>introducting</a:t>
            </a:r>
            <a:r>
              <a:rPr lang="en-US" sz="2400" dirty="0"/>
              <a:t> new items on the menu</a:t>
            </a:r>
          </a:p>
          <a:p>
            <a:pPr lvl="1"/>
            <a:r>
              <a:rPr lang="en-US" sz="2000" dirty="0"/>
              <a:t>a centralized “kitchen” in Calabasas, CA  (their “R&amp;D facility”) where top cooks cull ideas for new reproducible, appealing, and affordable dishes</a:t>
            </a:r>
          </a:p>
          <a:p>
            <a:pPr lvl="1"/>
            <a:r>
              <a:rPr lang="en-US" sz="2000" dirty="0"/>
              <a:t>they teach the new recipes to the kitchen managers of each restaurant at a bi-annual meeting </a:t>
            </a:r>
          </a:p>
          <a:p>
            <a:pPr lvl="1"/>
            <a:r>
              <a:rPr lang="en-US" sz="2000" dirty="0"/>
              <a:t>the kitchen managers follow a procedure to teach the new recipes to the cooks in each restaurant</a:t>
            </a:r>
          </a:p>
          <a:p>
            <a:pPr lvl="1"/>
            <a:r>
              <a:rPr lang="en-US" sz="2000" dirty="0"/>
              <a:t>7 weeks from when managers arrive at central kitchen to when new dishes are put on the menu</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dirty="0" err="1"/>
              <a:t>Industrial</a:t>
            </a:r>
            <a:r>
              <a:rPr lang="cs-CZ" dirty="0"/>
              <a:t> </a:t>
            </a:r>
            <a:r>
              <a:rPr lang="cs-CZ" dirty="0" err="1"/>
              <a:t>revolution</a:t>
            </a:r>
            <a:r>
              <a:rPr lang="cs-CZ" dirty="0"/>
              <a:t> in </a:t>
            </a:r>
            <a:r>
              <a:rPr lang="cs-CZ" dirty="0" err="1"/>
              <a:t>services</a:t>
            </a:r>
            <a:r>
              <a:rPr lang="cs-CZ" dirty="0"/>
              <a:t>?</a:t>
            </a:r>
            <a:br>
              <a:rPr lang="cs-CZ" dirty="0"/>
            </a:br>
            <a:r>
              <a:rPr lang="cs-CZ" i="1" dirty="0" err="1">
                <a:sym typeface="Wingdings" panose="05000000000000000000" pitchFamily="2" charset="2"/>
              </a:rPr>
              <a:t>Hsieh</a:t>
            </a:r>
            <a:r>
              <a:rPr lang="cs-CZ" i="1" dirty="0">
                <a:sym typeface="Wingdings" panose="05000000000000000000" pitchFamily="2" charset="2"/>
              </a:rPr>
              <a:t>, </a:t>
            </a:r>
            <a:r>
              <a:rPr lang="cs-CZ" i="1" dirty="0" err="1">
                <a:sym typeface="Wingdings" panose="05000000000000000000" pitchFamily="2" charset="2"/>
              </a:rPr>
              <a:t>Rossi-Hansberg</a:t>
            </a:r>
            <a:r>
              <a:rPr lang="cs-CZ" i="1" dirty="0">
                <a:sym typeface="Wingdings" panose="05000000000000000000" pitchFamily="2" charset="2"/>
              </a:rPr>
              <a:t> (NBER 2021)</a:t>
            </a:r>
          </a:p>
        </p:txBody>
      </p:sp>
    </p:spTree>
    <p:extLst>
      <p:ext uri="{BB962C8B-B14F-4D97-AF65-F5344CB8AC3E}">
        <p14:creationId xmlns:p14="http://schemas.microsoft.com/office/powerpoint/2010/main" val="11029440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0687259" cy="350577"/>
          </a:xfrm>
        </p:spPr>
        <p:txBody>
          <a:bodyPr>
            <a:noAutofit/>
          </a:bodyPr>
          <a:lstStyle/>
          <a:p>
            <a:pPr marL="0" indent="0" algn="ctr">
              <a:buNone/>
            </a:pPr>
            <a:r>
              <a:rPr lang="cs-CZ" b="1"/>
              <a:t>Collusion</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cs-CZ" sz="4000"/>
              <a:t>Which market features give rise to market power?</a:t>
            </a:r>
          </a:p>
        </p:txBody>
      </p:sp>
      <p:pic>
        <p:nvPicPr>
          <p:cNvPr id="16386" name="Picture 2" descr="Ceny ropy vzrostly po té co údajně SAE odchází z kartelu OPEC |  ŠkolaInvestora.cz">
            <a:extLst>
              <a:ext uri="{FF2B5EF4-FFF2-40B4-BE49-F238E27FC236}">
                <a16:creationId xmlns:a16="http://schemas.microsoft.com/office/drawing/2014/main" id="{339D1926-4B43-4141-AF04-4D5AD93F6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5215" y="2757400"/>
            <a:ext cx="5321570" cy="373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6319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698170" y="2552281"/>
            <a:ext cx="9655629" cy="3940594"/>
          </a:xfrm>
        </p:spPr>
        <p:txBody>
          <a:bodyPr>
            <a:noAutofit/>
          </a:bodyPr>
          <a:lstStyle/>
          <a:p>
            <a:pPr marL="457200" indent="-457200">
              <a:buFont typeface="+mj-lt"/>
              <a:buAutoNum type="arabicPeriod"/>
            </a:pPr>
            <a:r>
              <a:rPr lang="cs-CZ" sz="2400"/>
              <a:t>What is market power?</a:t>
            </a:r>
          </a:p>
          <a:p>
            <a:pPr marL="457200" indent="-457200">
              <a:buFont typeface="+mj-lt"/>
              <a:buAutoNum type="arabicPeriod"/>
            </a:pPr>
            <a:r>
              <a:rPr lang="cs-CZ" sz="2400"/>
              <a:t>How is it related to market structure</a:t>
            </a:r>
          </a:p>
          <a:p>
            <a:pPr marL="457200" indent="-457200">
              <a:buFont typeface="+mj-lt"/>
              <a:buAutoNum type="arabicPeriod"/>
            </a:pPr>
            <a:r>
              <a:rPr lang="cs-CZ" sz="2400"/>
              <a:t>What are its sources?</a:t>
            </a:r>
          </a:p>
          <a:p>
            <a:pPr marL="457200" indent="-457200">
              <a:buFont typeface="+mj-lt"/>
              <a:buAutoNum type="arabicPeriod"/>
            </a:pPr>
            <a:r>
              <a:rPr lang="cs-CZ" sz="2400" b="1">
                <a:solidFill>
                  <a:srgbClr val="00B050"/>
                </a:solidFill>
              </a:rPr>
              <a:t>How can we measure it?</a:t>
            </a:r>
          </a:p>
          <a:p>
            <a:pPr marL="457200" indent="-457200">
              <a:buFont typeface="+mj-lt"/>
              <a:buAutoNum type="arabicPeriod"/>
            </a:pPr>
            <a:r>
              <a:rPr lang="cs-CZ" sz="2400"/>
              <a:t>Is it on the rise?</a:t>
            </a:r>
          </a:p>
        </p:txBody>
      </p:sp>
    </p:spTree>
    <p:extLst>
      <p:ext uri="{BB962C8B-B14F-4D97-AF65-F5344CB8AC3E}">
        <p14:creationId xmlns:p14="http://schemas.microsoft.com/office/powerpoint/2010/main" val="2752922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825625"/>
            <a:ext cx="10515600" cy="4351338"/>
          </a:xfrm>
        </p:spPr>
        <p:txBody>
          <a:bodyPr>
            <a:normAutofit/>
          </a:bodyPr>
          <a:lstStyle/>
          <a:p>
            <a:r>
              <a:rPr lang="en-US" sz="2400"/>
              <a:t>Concentration can be a misleading indicator of market power </a:t>
            </a:r>
            <a:endParaRPr lang="cs-CZ" sz="2400"/>
          </a:p>
          <a:p>
            <a:r>
              <a:rPr lang="cs-CZ" sz="2400"/>
              <a:t>Ultimately, there is nothing wrong with high concentration </a:t>
            </a:r>
            <a:r>
              <a:rPr lang="cs-CZ" sz="2400" i="1"/>
              <a:t>per se</a:t>
            </a:r>
            <a:endParaRPr lang="cs-CZ" sz="2400"/>
          </a:p>
          <a:p>
            <a:pPr marL="171450" lvl="0" indent="-171450"/>
            <a:r>
              <a:rPr lang="cs-CZ" sz="2400"/>
              <a:t>What we really care about is low prices, </a:t>
            </a:r>
            <a:r>
              <a:rPr lang="en-US" sz="2400"/>
              <a:t>product</a:t>
            </a:r>
            <a:r>
              <a:rPr lang="cs-CZ" sz="2400"/>
              <a:t> quality, investment</a:t>
            </a:r>
            <a:r>
              <a:rPr lang="en-US" sz="2400"/>
              <a:t>,</a:t>
            </a:r>
            <a:r>
              <a:rPr lang="cs-CZ" sz="2400"/>
              <a:t> innovation, income distribution...</a:t>
            </a:r>
            <a:endParaRPr lang="en-US" sz="2400"/>
          </a:p>
          <a:p>
            <a:r>
              <a:rPr lang="en-US" sz="2400"/>
              <a:t>Can we instead measure market power directly?</a:t>
            </a: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p:txBody>
          <a:bodyPr/>
          <a:lstStyle/>
          <a:p>
            <a:r>
              <a:rPr lang="cs-CZ"/>
              <a:t>Measuring market power directly</a:t>
            </a:r>
            <a:endParaRPr lang="cs-CZ" dirty="0"/>
          </a:p>
        </p:txBody>
      </p:sp>
    </p:spTree>
    <p:extLst>
      <p:ext uri="{BB962C8B-B14F-4D97-AF65-F5344CB8AC3E}">
        <p14:creationId xmlns:p14="http://schemas.microsoft.com/office/powerpoint/2010/main" val="29576462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401935" y="1690688"/>
                <a:ext cx="11515410" cy="4496323"/>
              </a:xfrm>
            </p:spPr>
            <p:txBody>
              <a:bodyPr>
                <a:noAutofit/>
              </a:bodyPr>
              <a:lstStyle/>
              <a:p>
                <a:pPr marL="628650" lvl="1" indent="-171450"/>
                <a:r>
                  <a:rPr lang="cs-CZ">
                    <a:sym typeface="Wingdings" panose="05000000000000000000" pitchFamily="2" charset="2"/>
                  </a:rPr>
                  <a:t>Based on cost minimisation, show that markups can be calculated as</a:t>
                </a:r>
              </a:p>
              <a:p>
                <a:pPr marL="457200" lvl="1" indent="0">
                  <a:buNone/>
                </a:pPr>
                <a14:m>
                  <m:oMath xmlns:m="http://schemas.openxmlformats.org/officeDocument/2006/math">
                    <m:r>
                      <m:rPr>
                        <m:nor/>
                      </m:rPr>
                      <a:rPr lang="cs-CZ">
                        <a:sym typeface="Wingdings" panose="05000000000000000000" pitchFamily="2" charset="2"/>
                      </a:rPr>
                      <m:t>μ</m:t>
                    </m:r>
                    <m:r>
                      <m:rPr>
                        <m:nor/>
                      </m:rPr>
                      <a:rPr lang="cs-CZ">
                        <a:sym typeface="Wingdings" panose="05000000000000000000" pitchFamily="2" charset="2"/>
                      </a:rPr>
                      <m:t>=</m:t>
                    </m:r>
                    <m:f>
                      <m:fPr>
                        <m:ctrlPr>
                          <a:rPr lang="el-GR" i="1">
                            <a:latin typeface="Cambria Math" panose="02040503050406030204" pitchFamily="18" charset="0"/>
                          </a:rPr>
                        </m:ctrlPr>
                      </m:fPr>
                      <m:num>
                        <m:r>
                          <m:rPr>
                            <m:nor/>
                          </m:rPr>
                          <a:rPr lang="el-GR"/>
                          <m:t>α</m:t>
                        </m:r>
                      </m:num>
                      <m:den>
                        <m:sSup>
                          <m:sSupPr>
                            <m:ctrlPr>
                              <a:rPr lang="el-GR" i="1">
                                <a:latin typeface="Cambria Math" panose="02040503050406030204" pitchFamily="18" charset="0"/>
                              </a:rPr>
                            </m:ctrlPr>
                          </m:sSupPr>
                          <m:e>
                            <m:r>
                              <a:rPr lang="cs-CZ" i="1">
                                <a:latin typeface="Cambria Math" panose="02040503050406030204" pitchFamily="18" charset="0"/>
                              </a:rPr>
                              <m:t>𝑠</m:t>
                            </m:r>
                          </m:e>
                          <m:sup>
                            <m:r>
                              <a:rPr lang="cs-CZ" b="0" i="1" smtClean="0">
                                <a:latin typeface="Cambria Math" panose="02040503050406030204" pitchFamily="18" charset="0"/>
                              </a:rPr>
                              <m:t>𝑋</m:t>
                            </m:r>
                          </m:sup>
                        </m:sSup>
                      </m:den>
                    </m:f>
                    <m:r>
                      <a:rPr lang="cs-CZ" i="1">
                        <a:latin typeface="Cambria Math" panose="02040503050406030204" pitchFamily="18" charset="0"/>
                      </a:rPr>
                      <m:t>−1</m:t>
                    </m:r>
                  </m:oMath>
                </a14:m>
                <a:r>
                  <a:rPr lang="cs-CZ" sz="2000"/>
                  <a:t>, where</a:t>
                </a:r>
              </a:p>
              <a:p>
                <a:pPr marL="1085850" lvl="2" indent="-171450"/>
                <a14:m>
                  <m:oMath xmlns:m="http://schemas.openxmlformats.org/officeDocument/2006/math">
                    <m:sSup>
                      <m:sSupPr>
                        <m:ctrlPr>
                          <a:rPr lang="el-GR" i="1">
                            <a:latin typeface="Cambria Math" panose="02040503050406030204" pitchFamily="18" charset="0"/>
                          </a:rPr>
                        </m:ctrlPr>
                      </m:sSupPr>
                      <m:e>
                        <m:r>
                          <a:rPr lang="cs-CZ" i="1">
                            <a:latin typeface="Cambria Math" panose="02040503050406030204" pitchFamily="18" charset="0"/>
                          </a:rPr>
                          <m:t>𝑠</m:t>
                        </m:r>
                      </m:e>
                      <m:sup>
                        <m:r>
                          <a:rPr lang="cs-CZ" b="0" i="1" smtClean="0">
                            <a:latin typeface="Cambria Math" panose="02040503050406030204" pitchFamily="18" charset="0"/>
                          </a:rPr>
                          <m:t>𝑋</m:t>
                        </m:r>
                      </m:sup>
                    </m:sSup>
                  </m:oMath>
                </a14:m>
                <a:r>
                  <a:rPr lang="cs-CZ"/>
                  <a:t> is a firm‘s expenditure on intermediate input X</a:t>
                </a:r>
              </a:p>
              <a:p>
                <a:pPr marL="1085850" lvl="2" indent="-171450"/>
                <a14:m>
                  <m:oMath xmlns:m="http://schemas.openxmlformats.org/officeDocument/2006/math">
                    <m:r>
                      <m:rPr>
                        <m:nor/>
                      </m:rPr>
                      <a:rPr lang="el-GR"/>
                      <m:t>α</m:t>
                    </m:r>
                  </m:oMath>
                </a14:m>
                <a:r>
                  <a:rPr lang="cs-CZ"/>
                  <a:t> is the elasticity of the firm‘s output with respect to input X</a:t>
                </a:r>
              </a:p>
              <a:p>
                <a:pPr marL="628650" lvl="1" indent="-171450"/>
                <a14:m>
                  <m:oMath xmlns:m="http://schemas.openxmlformats.org/officeDocument/2006/math">
                    <m:sSup>
                      <m:sSupPr>
                        <m:ctrlPr>
                          <a:rPr lang="el-GR" i="1">
                            <a:latin typeface="Cambria Math" panose="02040503050406030204" pitchFamily="18" charset="0"/>
                          </a:rPr>
                        </m:ctrlPr>
                      </m:sSupPr>
                      <m:e>
                        <m:r>
                          <a:rPr lang="cs-CZ" i="1">
                            <a:latin typeface="Cambria Math" panose="02040503050406030204" pitchFamily="18" charset="0"/>
                          </a:rPr>
                          <m:t>𝑠</m:t>
                        </m:r>
                      </m:e>
                      <m:sup>
                        <m:r>
                          <a:rPr lang="cs-CZ" i="1">
                            <a:latin typeface="Cambria Math" panose="02040503050406030204" pitchFamily="18" charset="0"/>
                          </a:rPr>
                          <m:t>𝑋</m:t>
                        </m:r>
                      </m:sup>
                    </m:sSup>
                  </m:oMath>
                </a14:m>
                <a:r>
                  <a:rPr lang="cs-CZ"/>
                  <a:t> is observed in financial statements and </a:t>
                </a:r>
                <a14:m>
                  <m:oMath xmlns:m="http://schemas.openxmlformats.org/officeDocument/2006/math">
                    <m:r>
                      <m:rPr>
                        <m:nor/>
                      </m:rPr>
                      <a:rPr lang="el-GR"/>
                      <m:t>α</m:t>
                    </m:r>
                  </m:oMath>
                </a14:m>
                <a:r>
                  <a:rPr lang="cs-CZ"/>
                  <a:t> can be estimated (under assumptions)</a:t>
                </a:r>
              </a:p>
              <a:p>
                <a:pPr marL="628650" lvl="1" indent="-171450"/>
                <a:r>
                  <a:rPr lang="cs-CZ"/>
                  <a:t>A key assumption: </a:t>
                </a:r>
              </a:p>
              <a:p>
                <a:pPr marL="1085850" lvl="2" indent="-171450"/>
                <a:r>
                  <a:rPr lang="cs-CZ"/>
                  <a:t>the input for which we do the exercise is freely variable</a:t>
                </a:r>
              </a:p>
              <a:p>
                <a:pPr marL="1085850" lvl="2" indent="-171450"/>
                <a:r>
                  <a:rPr lang="cs-CZ"/>
                  <a:t>this is not true for capital and may not be true for labour</a:t>
                </a:r>
              </a:p>
              <a:p>
                <a:pPr marL="1085850" lvl="2" indent="-171450"/>
                <a:r>
                  <a:rPr lang="cs-CZ"/>
                  <a:t>applied work often uses intermediate inputs, materials, energy...</a:t>
                </a:r>
              </a:p>
            </p:txBody>
          </p:sp>
        </mc:Choice>
        <mc:Fallback>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401935" y="1690688"/>
                <a:ext cx="11515410" cy="4496323"/>
              </a:xfrm>
              <a:blipFill>
                <a:blip r:embed="rId3"/>
                <a:stretch>
                  <a:fillRect t="-1897"/>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p:txBody>
          <a:bodyPr/>
          <a:lstStyle/>
          <a:p>
            <a:r>
              <a:rPr lang="cs-CZ" dirty="0" err="1"/>
              <a:t>Markup</a:t>
            </a:r>
            <a:r>
              <a:rPr lang="cs-CZ" dirty="0"/>
              <a:t> </a:t>
            </a:r>
            <a:r>
              <a:rPr lang="cs-CZ" dirty="0" err="1"/>
              <a:t>estimation</a:t>
            </a:r>
            <a:br>
              <a:rPr lang="cs-CZ" dirty="0"/>
            </a:br>
            <a:r>
              <a:rPr lang="cs-CZ" sz="2400" i="1" dirty="0"/>
              <a:t>De </a:t>
            </a:r>
            <a:r>
              <a:rPr lang="cs-CZ" sz="2400" i="1" dirty="0" err="1"/>
              <a:t>Loecker</a:t>
            </a:r>
            <a:r>
              <a:rPr lang="cs-CZ" sz="2400" i="1" dirty="0"/>
              <a:t> &amp; </a:t>
            </a:r>
            <a:r>
              <a:rPr lang="cs-CZ" sz="2400" i="1" dirty="0" err="1"/>
              <a:t>Warzynski</a:t>
            </a:r>
            <a:r>
              <a:rPr lang="cs-CZ" sz="2400" i="1" dirty="0"/>
              <a:t>, AER 2012</a:t>
            </a:r>
            <a:endParaRPr lang="cs-CZ" dirty="0"/>
          </a:p>
        </p:txBody>
      </p:sp>
    </p:spTree>
    <p:extLst>
      <p:ext uri="{BB962C8B-B14F-4D97-AF65-F5344CB8AC3E}">
        <p14:creationId xmlns:p14="http://schemas.microsoft.com/office/powerpoint/2010/main" val="1450114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698170" y="2552281"/>
            <a:ext cx="9655629" cy="3940594"/>
          </a:xfrm>
        </p:spPr>
        <p:txBody>
          <a:bodyPr>
            <a:noAutofit/>
          </a:bodyPr>
          <a:lstStyle/>
          <a:p>
            <a:pPr marL="457200" indent="-457200">
              <a:buFont typeface="+mj-lt"/>
              <a:buAutoNum type="arabicPeriod"/>
            </a:pPr>
            <a:r>
              <a:rPr lang="cs-CZ" sz="2400"/>
              <a:t>What is market power?</a:t>
            </a:r>
          </a:p>
          <a:p>
            <a:pPr marL="457200" indent="-457200">
              <a:buFont typeface="+mj-lt"/>
              <a:buAutoNum type="arabicPeriod"/>
            </a:pPr>
            <a:r>
              <a:rPr lang="cs-CZ" sz="2400"/>
              <a:t>How is it related to market structure</a:t>
            </a:r>
          </a:p>
          <a:p>
            <a:pPr marL="457200" indent="-457200">
              <a:buFont typeface="+mj-lt"/>
              <a:buAutoNum type="arabicPeriod"/>
            </a:pPr>
            <a:r>
              <a:rPr lang="cs-CZ" sz="2400"/>
              <a:t>What are its sources?</a:t>
            </a:r>
          </a:p>
          <a:p>
            <a:pPr marL="457200" indent="-457200">
              <a:buFont typeface="+mj-lt"/>
              <a:buAutoNum type="arabicPeriod"/>
            </a:pPr>
            <a:r>
              <a:rPr lang="cs-CZ" sz="2400"/>
              <a:t>How can we measure it?</a:t>
            </a:r>
          </a:p>
          <a:p>
            <a:pPr marL="457200" indent="-457200">
              <a:buFont typeface="+mj-lt"/>
              <a:buAutoNum type="arabicPeriod"/>
            </a:pPr>
            <a:r>
              <a:rPr lang="cs-CZ" sz="2400" b="1">
                <a:solidFill>
                  <a:srgbClr val="00B050"/>
                </a:solidFill>
              </a:rPr>
              <a:t>Is it on the rise?</a:t>
            </a:r>
          </a:p>
        </p:txBody>
      </p:sp>
    </p:spTree>
    <p:extLst>
      <p:ext uri="{BB962C8B-B14F-4D97-AF65-F5344CB8AC3E}">
        <p14:creationId xmlns:p14="http://schemas.microsoft.com/office/powerpoint/2010/main" val="28516671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825625"/>
            <a:ext cx="10515600" cy="4351338"/>
          </a:xfrm>
        </p:spPr>
        <p:txBody>
          <a:bodyPr>
            <a:normAutofit/>
          </a:bodyPr>
          <a:lstStyle/>
          <a:p>
            <a:pPr marL="0" indent="0">
              <a:buNone/>
            </a:pPr>
            <a:endParaRPr lang="cs-CZ" sz="24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p:txBody>
          <a:bodyPr/>
          <a:lstStyle/>
          <a:p>
            <a:r>
              <a:rPr lang="cs-CZ" dirty="0" err="1"/>
              <a:t>Markups</a:t>
            </a:r>
            <a:r>
              <a:rPr lang="cs-CZ" dirty="0"/>
              <a:t> </a:t>
            </a:r>
            <a:r>
              <a:rPr lang="cs-CZ" dirty="0" err="1"/>
              <a:t>have</a:t>
            </a:r>
            <a:r>
              <a:rPr lang="cs-CZ" dirty="0"/>
              <a:t> </a:t>
            </a:r>
            <a:r>
              <a:rPr lang="cs-CZ" dirty="0" err="1"/>
              <a:t>been</a:t>
            </a:r>
            <a:r>
              <a:rPr lang="cs-CZ" dirty="0"/>
              <a:t> </a:t>
            </a:r>
            <a:r>
              <a:rPr lang="cs-CZ" dirty="0" err="1"/>
              <a:t>increasing</a:t>
            </a:r>
            <a:r>
              <a:rPr lang="cs-CZ" dirty="0"/>
              <a:t> in the US</a:t>
            </a:r>
            <a:br>
              <a:rPr lang="cs-CZ" dirty="0"/>
            </a:br>
            <a:r>
              <a:rPr lang="cs-CZ" sz="2400" i="1" dirty="0"/>
              <a:t>De </a:t>
            </a:r>
            <a:r>
              <a:rPr lang="cs-CZ" sz="2400" i="1" dirty="0" err="1"/>
              <a:t>Loecker</a:t>
            </a:r>
            <a:r>
              <a:rPr lang="cs-CZ" sz="2400" i="1" dirty="0"/>
              <a:t>, </a:t>
            </a:r>
            <a:r>
              <a:rPr lang="cs-CZ" sz="2400" i="1" dirty="0" err="1"/>
              <a:t>Eeckhout</a:t>
            </a:r>
            <a:r>
              <a:rPr lang="cs-CZ" sz="2400" i="1" dirty="0"/>
              <a:t> &amp; Unger, QJE 2020</a:t>
            </a:r>
            <a:endParaRPr lang="cs-CZ" dirty="0"/>
          </a:p>
        </p:txBody>
      </p:sp>
      <p:pic>
        <p:nvPicPr>
          <p:cNvPr id="4" name="Picture 3">
            <a:extLst>
              <a:ext uri="{FF2B5EF4-FFF2-40B4-BE49-F238E27FC236}">
                <a16:creationId xmlns:a16="http://schemas.microsoft.com/office/drawing/2014/main" id="{EAC2AFB5-DC7A-4D38-9CB3-5E1F99B88BE1}"/>
              </a:ext>
            </a:extLst>
          </p:cNvPr>
          <p:cNvPicPr>
            <a:picLocks noChangeAspect="1"/>
          </p:cNvPicPr>
          <p:nvPr/>
        </p:nvPicPr>
        <p:blipFill>
          <a:blip r:embed="rId3"/>
          <a:stretch>
            <a:fillRect/>
          </a:stretch>
        </p:blipFill>
        <p:spPr>
          <a:xfrm>
            <a:off x="2097437" y="1585565"/>
            <a:ext cx="6279647" cy="5074831"/>
          </a:xfrm>
          <a:prstGeom prst="rect">
            <a:avLst/>
          </a:prstGeom>
        </p:spPr>
      </p:pic>
    </p:spTree>
    <p:extLst>
      <p:ext uri="{BB962C8B-B14F-4D97-AF65-F5344CB8AC3E}">
        <p14:creationId xmlns:p14="http://schemas.microsoft.com/office/powerpoint/2010/main" val="2471324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825625"/>
            <a:ext cx="10515600" cy="4351338"/>
          </a:xfrm>
        </p:spPr>
        <p:txBody>
          <a:bodyPr>
            <a:normAutofit/>
          </a:bodyPr>
          <a:lstStyle/>
          <a:p>
            <a:pPr marL="0" indent="0">
              <a:buNone/>
            </a:pPr>
            <a:endParaRPr lang="cs-CZ" sz="24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198" y="365125"/>
            <a:ext cx="11275143" cy="1325563"/>
          </a:xfrm>
        </p:spPr>
        <p:txBody>
          <a:bodyPr>
            <a:normAutofit fontScale="90000"/>
          </a:bodyPr>
          <a:lstStyle/>
          <a:p>
            <a:r>
              <a:rPr lang="cs-CZ" sz="4900" dirty="0"/>
              <a:t>The </a:t>
            </a:r>
            <a:r>
              <a:rPr lang="cs-CZ" sz="4900" dirty="0" err="1"/>
              <a:t>increase</a:t>
            </a:r>
            <a:r>
              <a:rPr lang="cs-CZ" sz="4900" dirty="0"/>
              <a:t> </a:t>
            </a:r>
            <a:r>
              <a:rPr lang="cs-CZ" sz="4900" dirty="0" err="1"/>
              <a:t>driven</a:t>
            </a:r>
            <a:r>
              <a:rPr lang="cs-CZ" sz="4900" dirty="0"/>
              <a:t> by the top of the </a:t>
            </a:r>
            <a:r>
              <a:rPr lang="cs-CZ" sz="4900" dirty="0" err="1"/>
              <a:t>distribution</a:t>
            </a:r>
            <a:br>
              <a:rPr lang="cs-CZ" dirty="0"/>
            </a:br>
            <a:r>
              <a:rPr lang="cs-CZ" sz="2400" i="1" dirty="0"/>
              <a:t>De </a:t>
            </a:r>
            <a:r>
              <a:rPr lang="cs-CZ" sz="2400" i="1" dirty="0" err="1"/>
              <a:t>Loecker</a:t>
            </a:r>
            <a:r>
              <a:rPr lang="cs-CZ" sz="2400" i="1" dirty="0"/>
              <a:t>, </a:t>
            </a:r>
            <a:r>
              <a:rPr lang="cs-CZ" sz="2400" i="1" dirty="0" err="1"/>
              <a:t>Eeckhout</a:t>
            </a:r>
            <a:r>
              <a:rPr lang="cs-CZ" sz="2400" i="1" dirty="0"/>
              <a:t> &amp; Unger, QJE 2020</a:t>
            </a:r>
            <a:endParaRPr lang="cs-CZ" dirty="0"/>
          </a:p>
        </p:txBody>
      </p:sp>
      <p:pic>
        <p:nvPicPr>
          <p:cNvPr id="6" name="Picture 5">
            <a:extLst>
              <a:ext uri="{FF2B5EF4-FFF2-40B4-BE49-F238E27FC236}">
                <a16:creationId xmlns:a16="http://schemas.microsoft.com/office/drawing/2014/main" id="{9D0797DB-33BA-4CD9-92BB-5FA759878EA2}"/>
              </a:ext>
            </a:extLst>
          </p:cNvPr>
          <p:cNvPicPr>
            <a:picLocks noChangeAspect="1"/>
          </p:cNvPicPr>
          <p:nvPr/>
        </p:nvPicPr>
        <p:blipFill>
          <a:blip r:embed="rId3"/>
          <a:stretch>
            <a:fillRect/>
          </a:stretch>
        </p:blipFill>
        <p:spPr>
          <a:xfrm>
            <a:off x="2334411" y="1690688"/>
            <a:ext cx="5517397" cy="4866468"/>
          </a:xfrm>
          <a:prstGeom prst="rect">
            <a:avLst/>
          </a:prstGeom>
        </p:spPr>
      </p:pic>
    </p:spTree>
    <p:extLst>
      <p:ext uri="{BB962C8B-B14F-4D97-AF65-F5344CB8AC3E}">
        <p14:creationId xmlns:p14="http://schemas.microsoft.com/office/powerpoint/2010/main" val="3340853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825625"/>
            <a:ext cx="10515600" cy="4351338"/>
          </a:xfrm>
        </p:spPr>
        <p:txBody>
          <a:bodyPr>
            <a:normAutofit/>
          </a:bodyPr>
          <a:lstStyle/>
          <a:p>
            <a:pPr marL="0" indent="0">
              <a:buNone/>
            </a:pPr>
            <a:endParaRPr lang="cs-CZ" sz="24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p:txBody>
          <a:bodyPr/>
          <a:lstStyle/>
          <a:p>
            <a:r>
              <a:rPr lang="cs-CZ" dirty="0" err="1"/>
              <a:t>Reallocation</a:t>
            </a:r>
            <a:r>
              <a:rPr lang="cs-CZ" dirty="0"/>
              <a:t> </a:t>
            </a:r>
            <a:r>
              <a:rPr lang="cs-CZ" dirty="0" err="1"/>
              <a:t>important</a:t>
            </a:r>
            <a:br>
              <a:rPr lang="cs-CZ" dirty="0"/>
            </a:br>
            <a:r>
              <a:rPr lang="cs-CZ" sz="2400" i="1" dirty="0"/>
              <a:t>De </a:t>
            </a:r>
            <a:r>
              <a:rPr lang="cs-CZ" sz="2400" i="1" dirty="0" err="1"/>
              <a:t>Loecker</a:t>
            </a:r>
            <a:r>
              <a:rPr lang="cs-CZ" sz="2400" i="1" dirty="0"/>
              <a:t>, </a:t>
            </a:r>
            <a:r>
              <a:rPr lang="cs-CZ" sz="2400" i="1" dirty="0" err="1"/>
              <a:t>Eeckhout</a:t>
            </a:r>
            <a:r>
              <a:rPr lang="cs-CZ" sz="2400" i="1" dirty="0"/>
              <a:t> &amp; Unger, QJE 2020</a:t>
            </a:r>
            <a:endParaRPr lang="cs-CZ" dirty="0"/>
          </a:p>
        </p:txBody>
      </p:sp>
      <p:pic>
        <p:nvPicPr>
          <p:cNvPr id="2" name="Picture 1">
            <a:extLst>
              <a:ext uri="{FF2B5EF4-FFF2-40B4-BE49-F238E27FC236}">
                <a16:creationId xmlns:a16="http://schemas.microsoft.com/office/drawing/2014/main" id="{919B25C3-EB6C-40E9-AB37-3378171A3417}"/>
              </a:ext>
            </a:extLst>
          </p:cNvPr>
          <p:cNvPicPr>
            <a:picLocks noChangeAspect="1"/>
          </p:cNvPicPr>
          <p:nvPr/>
        </p:nvPicPr>
        <p:blipFill>
          <a:blip r:embed="rId3"/>
          <a:stretch>
            <a:fillRect/>
          </a:stretch>
        </p:blipFill>
        <p:spPr>
          <a:xfrm>
            <a:off x="2100363" y="1612429"/>
            <a:ext cx="6178399" cy="4960435"/>
          </a:xfrm>
          <a:prstGeom prst="rect">
            <a:avLst/>
          </a:prstGeom>
        </p:spPr>
      </p:pic>
    </p:spTree>
    <p:extLst>
      <p:ext uri="{BB962C8B-B14F-4D97-AF65-F5344CB8AC3E}">
        <p14:creationId xmlns:p14="http://schemas.microsoft.com/office/powerpoint/2010/main" val="42601023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825625"/>
            <a:ext cx="10515600" cy="4351338"/>
          </a:xfrm>
        </p:spPr>
        <p:txBody>
          <a:bodyPr>
            <a:normAutofit/>
          </a:bodyPr>
          <a:lstStyle/>
          <a:p>
            <a:pPr marL="0" indent="0">
              <a:buNone/>
            </a:pPr>
            <a:endParaRPr lang="cs-CZ" sz="24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p:txBody>
          <a:bodyPr/>
          <a:lstStyle/>
          <a:p>
            <a:r>
              <a:rPr lang="cs-CZ" dirty="0" err="1"/>
              <a:t>Markups</a:t>
            </a:r>
            <a:r>
              <a:rPr lang="cs-CZ" dirty="0"/>
              <a:t> </a:t>
            </a:r>
            <a:r>
              <a:rPr lang="cs-CZ" dirty="0" err="1"/>
              <a:t>also</a:t>
            </a:r>
            <a:r>
              <a:rPr lang="cs-CZ" dirty="0"/>
              <a:t> </a:t>
            </a:r>
            <a:r>
              <a:rPr lang="cs-CZ" dirty="0" err="1"/>
              <a:t>increased</a:t>
            </a:r>
            <a:r>
              <a:rPr lang="cs-CZ" dirty="0"/>
              <a:t> </a:t>
            </a:r>
            <a:r>
              <a:rPr lang="cs-CZ" dirty="0" err="1"/>
              <a:t>outside</a:t>
            </a:r>
            <a:r>
              <a:rPr lang="cs-CZ" dirty="0"/>
              <a:t> US</a:t>
            </a:r>
            <a:br>
              <a:rPr lang="cs-CZ" dirty="0"/>
            </a:br>
            <a:r>
              <a:rPr lang="cs-CZ" sz="2400" i="1" dirty="0"/>
              <a:t>De </a:t>
            </a:r>
            <a:r>
              <a:rPr lang="cs-CZ" sz="2400" i="1" dirty="0" err="1"/>
              <a:t>Loecker</a:t>
            </a:r>
            <a:r>
              <a:rPr lang="cs-CZ" sz="2400" i="1" dirty="0"/>
              <a:t> &amp; </a:t>
            </a:r>
            <a:r>
              <a:rPr lang="cs-CZ" sz="2400" i="1" dirty="0" err="1"/>
              <a:t>Eeckhout</a:t>
            </a:r>
            <a:r>
              <a:rPr lang="cs-CZ" sz="2400" i="1" dirty="0"/>
              <a:t>, WP 2021</a:t>
            </a:r>
            <a:endParaRPr lang="cs-CZ" dirty="0"/>
          </a:p>
        </p:txBody>
      </p:sp>
      <p:pic>
        <p:nvPicPr>
          <p:cNvPr id="4" name="Picture 3">
            <a:extLst>
              <a:ext uri="{FF2B5EF4-FFF2-40B4-BE49-F238E27FC236}">
                <a16:creationId xmlns:a16="http://schemas.microsoft.com/office/drawing/2014/main" id="{7940C323-2AB4-4776-A922-2046CBF4B2FA}"/>
              </a:ext>
            </a:extLst>
          </p:cNvPr>
          <p:cNvPicPr>
            <a:picLocks noChangeAspect="1"/>
          </p:cNvPicPr>
          <p:nvPr/>
        </p:nvPicPr>
        <p:blipFill>
          <a:blip r:embed="rId3"/>
          <a:stretch>
            <a:fillRect/>
          </a:stretch>
        </p:blipFill>
        <p:spPr>
          <a:xfrm>
            <a:off x="1696123" y="1690688"/>
            <a:ext cx="6749788" cy="5003226"/>
          </a:xfrm>
          <a:prstGeom prst="rect">
            <a:avLst/>
          </a:prstGeom>
        </p:spPr>
      </p:pic>
    </p:spTree>
    <p:extLst>
      <p:ext uri="{BB962C8B-B14F-4D97-AF65-F5344CB8AC3E}">
        <p14:creationId xmlns:p14="http://schemas.microsoft.com/office/powerpoint/2010/main" val="1152024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D46B1D-9127-4237-8D69-6A12BD7B599A}"/>
              </a:ext>
            </a:extLst>
          </p:cNvPr>
          <p:cNvPicPr>
            <a:picLocks noChangeAspect="1"/>
          </p:cNvPicPr>
          <p:nvPr/>
        </p:nvPicPr>
        <p:blipFill>
          <a:blip r:embed="rId3"/>
          <a:stretch>
            <a:fillRect/>
          </a:stretch>
        </p:blipFill>
        <p:spPr>
          <a:xfrm>
            <a:off x="675176" y="1153042"/>
            <a:ext cx="4140601" cy="2681079"/>
          </a:xfrm>
          <a:prstGeom prst="rect">
            <a:avLst/>
          </a:prstGeom>
        </p:spPr>
      </p:pic>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972800" cy="1325563"/>
          </a:xfrm>
        </p:spPr>
        <p:txBody>
          <a:bodyPr/>
          <a:lstStyle/>
          <a:p>
            <a:r>
              <a:rPr lang="en-GB"/>
              <a:t>What’s in it for me?</a:t>
            </a:r>
            <a:endParaRPr lang="cs-CZ" dirty="0"/>
          </a:p>
        </p:txBody>
      </p:sp>
      <p:pic>
        <p:nvPicPr>
          <p:cNvPr id="2050" name="Picture 2" descr="Competition | Nov 15th 2018 | The Economist">
            <a:extLst>
              <a:ext uri="{FF2B5EF4-FFF2-40B4-BE49-F238E27FC236}">
                <a16:creationId xmlns:a16="http://schemas.microsoft.com/office/drawing/2014/main" id="{D29AE91B-84B7-468C-9ED9-782A2F646F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3355" y="904352"/>
            <a:ext cx="2675163" cy="35178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EO (Chief Executive Officer) - Overview, Responsibilities, Characteristics">
            <a:extLst>
              <a:ext uri="{FF2B5EF4-FFF2-40B4-BE49-F238E27FC236}">
                <a16:creationId xmlns:a16="http://schemas.microsoft.com/office/drawing/2014/main" id="{4ABD2CF4-90E9-46C6-A6EC-C3B8F97664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8678" y="3834121"/>
            <a:ext cx="3491959" cy="2326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064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36914"/>
            <a:ext cx="10515600" cy="4740049"/>
          </a:xfrm>
        </p:spPr>
        <p:txBody>
          <a:bodyPr>
            <a:noAutofit/>
          </a:bodyPr>
          <a:lstStyle/>
          <a:p>
            <a:r>
              <a:rPr lang="cs-CZ" sz="2400"/>
              <a:t>Reasons for the observed trends are an area of active research</a:t>
            </a:r>
          </a:p>
          <a:p>
            <a:r>
              <a:rPr lang="cs-CZ" sz="2400"/>
              <a:t>Increase in overheads?</a:t>
            </a:r>
          </a:p>
          <a:p>
            <a:pPr marL="628650" lvl="1" indent="-171450"/>
            <a:r>
              <a:rPr lang="cs-CZ" sz="1800"/>
              <a:t>note that markups are defined as price relative to </a:t>
            </a:r>
            <a:r>
              <a:rPr lang="cs-CZ" sz="1800" u="sng"/>
              <a:t>marginal</a:t>
            </a:r>
            <a:r>
              <a:rPr lang="cs-CZ" sz="1800"/>
              <a:t> costs</a:t>
            </a:r>
          </a:p>
          <a:p>
            <a:pPr marL="628650" lvl="1" indent="-171450"/>
            <a:r>
              <a:rPr lang="cs-CZ" sz="1800"/>
              <a:t>profits also depend on fixed costs, i.e. overheads</a:t>
            </a:r>
          </a:p>
          <a:p>
            <a:pPr marL="628650" lvl="1" indent="-171450"/>
            <a:r>
              <a:rPr lang="cs-CZ" sz="1800"/>
              <a:t>if cost-structure changes, firms might need higher markups to cover higher overheads</a:t>
            </a:r>
          </a:p>
          <a:p>
            <a:pPr marL="628650" lvl="1" indent="-171450"/>
            <a:r>
              <a:rPr lang="cs-CZ" sz="1800"/>
              <a:t>overheads increased but less than markups</a:t>
            </a:r>
          </a:p>
          <a:p>
            <a:pPr marL="914400" lvl="2" indent="0">
              <a:buNone/>
            </a:pPr>
            <a:r>
              <a:rPr lang="cs-CZ" sz="1800">
                <a:sym typeface="Wingdings" panose="05000000000000000000" pitchFamily="2" charset="2"/>
              </a:rPr>
              <a:t> overheads </a:t>
            </a:r>
            <a:r>
              <a:rPr lang="cs-CZ" sz="1800"/>
              <a:t>seem to be a part of the explanation but not a full explanation </a:t>
            </a:r>
          </a:p>
          <a:p>
            <a:pPr marL="914400" lvl="2" indent="0">
              <a:buNone/>
            </a:pPr>
            <a:r>
              <a:rPr lang="cs-CZ" sz="1800">
                <a:sym typeface="Wingdings" panose="05000000000000000000" pitchFamily="2" charset="2"/>
              </a:rPr>
              <a:t> profits also increased</a:t>
            </a:r>
          </a:p>
          <a:p>
            <a:pPr marL="171450" lvl="0" indent="-171450"/>
            <a:r>
              <a:rPr lang="cs-CZ" sz="2400">
                <a:sym typeface="Wingdings" panose="05000000000000000000" pitchFamily="2" charset="2"/>
              </a:rPr>
              <a:t>Weakening competition?</a:t>
            </a:r>
          </a:p>
          <a:p>
            <a:pPr marL="171450" lvl="0" indent="-171450"/>
            <a:r>
              <a:rPr lang="cs-CZ" sz="2400">
                <a:sym typeface="Wingdings" panose="05000000000000000000" pitchFamily="2" charset="2"/>
              </a:rPr>
              <a:t>Strengthening competition? (!)</a:t>
            </a:r>
          </a:p>
          <a:p>
            <a:pPr marL="628650" lvl="1" indent="-171450"/>
            <a:r>
              <a:rPr lang="cs-CZ" sz="1800">
                <a:sym typeface="Wingdings" panose="05000000000000000000" pitchFamily="2" charset="2"/>
              </a:rPr>
              <a:t>remember that most of the increase comes from reallocation towards high-markup firms</a:t>
            </a:r>
          </a:p>
          <a:p>
            <a:pPr marL="628650" lvl="1" indent="-171450"/>
            <a:r>
              <a:rPr lang="cs-CZ" sz="1800">
                <a:sym typeface="Wingdings" panose="05000000000000000000" pitchFamily="2" charset="2"/>
              </a:rPr>
              <a:t>high-markup firms might also be highly productive, high-quality, innovative firms</a:t>
            </a:r>
          </a:p>
          <a:p>
            <a:pPr marL="628650" lvl="1" indent="-171450"/>
            <a:r>
              <a:rPr lang="cs-CZ" sz="1800">
                <a:sym typeface="Wingdings" panose="05000000000000000000" pitchFamily="2" charset="2"/>
              </a:rPr>
              <a:t>globalization (particularly in manufacturing) or technological change (e.g. in tech, retail) might facilitate reallocation of market shares to such firms (winner-take-all dynamics)</a:t>
            </a:r>
          </a:p>
          <a:p>
            <a:pPr marL="628650" lvl="1" indent="-171450"/>
            <a:r>
              <a:rPr lang="cs-CZ" sz="1800">
                <a:sym typeface="Wingdings" panose="05000000000000000000" pitchFamily="2" charset="2"/>
              </a:rPr>
              <a:t>Autor, Dorn, Katz, Patterson and Reenen (QJE 2020) document that concentrating industries saw more productivity and innovation growth</a:t>
            </a:r>
          </a:p>
          <a:p>
            <a:endParaRPr lang="cs-CZ" sz="2400" dirty="0"/>
          </a:p>
          <a:p>
            <a:endParaRPr lang="cs-CZ" sz="2400" dirty="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p:txBody>
          <a:bodyPr/>
          <a:lstStyle/>
          <a:p>
            <a:r>
              <a:rPr lang="cs-CZ" dirty="0" err="1"/>
              <a:t>Increase</a:t>
            </a:r>
            <a:r>
              <a:rPr lang="cs-CZ" dirty="0"/>
              <a:t> in </a:t>
            </a:r>
            <a:r>
              <a:rPr lang="cs-CZ" dirty="0" err="1"/>
              <a:t>concentration</a:t>
            </a:r>
            <a:r>
              <a:rPr lang="cs-CZ" dirty="0"/>
              <a:t> </a:t>
            </a:r>
            <a:r>
              <a:rPr lang="cs-CZ"/>
              <a:t>and markups</a:t>
            </a:r>
            <a:endParaRPr lang="cs-CZ" dirty="0"/>
          </a:p>
        </p:txBody>
      </p:sp>
    </p:spTree>
    <p:extLst>
      <p:ext uri="{BB962C8B-B14F-4D97-AF65-F5344CB8AC3E}">
        <p14:creationId xmlns:p14="http://schemas.microsoft.com/office/powerpoint/2010/main" val="2994004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CDC31EA-6554-4A47-8EDD-D4E37D28C8DE}"/>
              </a:ext>
            </a:extLst>
          </p:cNvPr>
          <p:cNvPicPr>
            <a:picLocks noChangeAspect="1"/>
          </p:cNvPicPr>
          <p:nvPr/>
        </p:nvPicPr>
        <p:blipFill>
          <a:blip r:embed="rId3"/>
          <a:stretch>
            <a:fillRect/>
          </a:stretch>
        </p:blipFill>
        <p:spPr>
          <a:xfrm>
            <a:off x="5717512" y="1311456"/>
            <a:ext cx="6474488" cy="5416902"/>
          </a:xfrm>
          <a:prstGeom prst="rect">
            <a:avLst/>
          </a:prstGeom>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231113" y="1789722"/>
            <a:ext cx="6652008" cy="4703153"/>
          </a:xfrm>
        </p:spPr>
        <p:txBody>
          <a:bodyPr>
            <a:noAutofit/>
          </a:bodyPr>
          <a:lstStyle/>
          <a:p>
            <a:pPr marL="171450" indent="-171450"/>
            <a:r>
              <a:rPr lang="cs-CZ" sz="2400"/>
              <a:t>Labour markets often considered competitive</a:t>
            </a:r>
          </a:p>
          <a:p>
            <a:pPr marL="171450" indent="-171450"/>
            <a:r>
              <a:rPr lang="cs-CZ" sz="2400"/>
              <a:t>But with limited labour mobility and substitutability between professions, employers can have market power in local labour markets</a:t>
            </a:r>
          </a:p>
          <a:p>
            <a:pPr marL="0" indent="0">
              <a:buNone/>
            </a:pPr>
            <a:r>
              <a:rPr lang="cs-CZ" sz="2400">
                <a:sym typeface="Wingdings" panose="05000000000000000000" pitchFamily="2" charset="2"/>
              </a:rPr>
              <a:t> Lower wages („markdowns“)</a:t>
            </a:r>
          </a:p>
          <a:p>
            <a:pPr marL="171450" indent="-171450"/>
            <a:endParaRPr lang="cs-CZ" sz="2400"/>
          </a:p>
          <a:p>
            <a:pPr marL="171450" indent="-171450"/>
            <a:endParaRPr lang="cs-CZ" sz="240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normAutofit/>
          </a:bodyPr>
          <a:lstStyle/>
          <a:p>
            <a:r>
              <a:rPr lang="cs-CZ"/>
              <a:t>Monopsony and labour market market power</a:t>
            </a:r>
            <a:br>
              <a:rPr lang="cs-CZ"/>
            </a:br>
            <a:r>
              <a:rPr lang="cs-CZ" sz="3200" i="1"/>
              <a:t>Yeh et al. (AER, 2022)</a:t>
            </a:r>
            <a:endParaRPr lang="cs-CZ" i="1"/>
          </a:p>
        </p:txBody>
      </p:sp>
    </p:spTree>
    <p:extLst>
      <p:ext uri="{BB962C8B-B14F-4D97-AF65-F5344CB8AC3E}">
        <p14:creationId xmlns:p14="http://schemas.microsoft.com/office/powerpoint/2010/main" val="2019159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9B5D390B-5FC3-4040-BADA-65C4DBA22A10}"/>
              </a:ext>
            </a:extLst>
          </p:cNvPr>
          <p:cNvSpPr>
            <a:spLocks noGrp="1"/>
          </p:cNvSpPr>
          <p:nvPr>
            <p:ph idx="1"/>
          </p:nvPr>
        </p:nvSpPr>
        <p:spPr>
          <a:xfrm>
            <a:off x="838200" y="1825625"/>
            <a:ext cx="7542320" cy="4351338"/>
          </a:xfrm>
        </p:spPr>
        <p:txBody>
          <a:bodyPr>
            <a:noAutofit/>
          </a:bodyPr>
          <a:lstStyle/>
          <a:p>
            <a:pPr marL="457200" indent="-457200">
              <a:lnSpc>
                <a:spcPct val="100000"/>
              </a:lnSpc>
              <a:spcBef>
                <a:spcPts val="0"/>
              </a:spcBef>
              <a:buFont typeface="+mj-lt"/>
              <a:buAutoNum type="arabicPeriod"/>
              <a:defRPr/>
            </a:pPr>
            <a:r>
              <a:rPr lang="en-US" sz="2400" i="1">
                <a:solidFill>
                  <a:schemeClr val="accent1"/>
                </a:solidFill>
                <a:sym typeface="Wingdings" panose="05000000000000000000" pitchFamily="2" charset="2"/>
              </a:rPr>
              <a:t>What is market power?</a:t>
            </a:r>
          </a:p>
          <a:p>
            <a:pPr marL="457200" indent="-457200">
              <a:lnSpc>
                <a:spcPct val="100000"/>
              </a:lnSpc>
              <a:spcBef>
                <a:spcPts val="0"/>
              </a:spcBef>
              <a:buFont typeface="+mj-lt"/>
              <a:buAutoNum type="arabicPeriod"/>
              <a:defRPr/>
            </a:pPr>
            <a:r>
              <a:rPr lang="en-US" sz="2400" i="1">
                <a:solidFill>
                  <a:schemeClr val="accent1"/>
                </a:solidFill>
                <a:sym typeface="Wingdings" panose="05000000000000000000" pitchFamily="2" charset="2"/>
              </a:rPr>
              <a:t>What is the relationship between market power and market concentration in the Cournot oligopoly?</a:t>
            </a:r>
          </a:p>
          <a:p>
            <a:pPr marL="457200" indent="-457200">
              <a:lnSpc>
                <a:spcPct val="100000"/>
              </a:lnSpc>
              <a:spcBef>
                <a:spcPts val="0"/>
              </a:spcBef>
              <a:buFont typeface="+mj-lt"/>
              <a:buAutoNum type="arabicPeriod"/>
              <a:defRPr/>
            </a:pPr>
            <a:r>
              <a:rPr lang="en-US" sz="2400" i="1">
                <a:solidFill>
                  <a:schemeClr val="accent1"/>
                </a:solidFill>
                <a:sym typeface="Wingdings" panose="05000000000000000000" pitchFamily="2" charset="2"/>
              </a:rPr>
              <a:t>Is the same true also in other market settings?</a:t>
            </a:r>
          </a:p>
          <a:p>
            <a:pPr marL="457200" indent="-457200">
              <a:lnSpc>
                <a:spcPct val="100000"/>
              </a:lnSpc>
              <a:spcBef>
                <a:spcPts val="0"/>
              </a:spcBef>
              <a:buFont typeface="+mj-lt"/>
              <a:buAutoNum type="arabicPeriod"/>
              <a:defRPr/>
            </a:pPr>
            <a:r>
              <a:rPr lang="en-US" sz="2400" i="1">
                <a:solidFill>
                  <a:schemeClr val="accent1"/>
                </a:solidFill>
                <a:sym typeface="Wingdings" panose="05000000000000000000" pitchFamily="2" charset="2"/>
              </a:rPr>
              <a:t>What are the advantages and disadvantages of concentration as a measure of market power?</a:t>
            </a:r>
          </a:p>
          <a:p>
            <a:pPr marL="457200" indent="-457200">
              <a:lnSpc>
                <a:spcPct val="100000"/>
              </a:lnSpc>
              <a:spcBef>
                <a:spcPts val="0"/>
              </a:spcBef>
              <a:buFont typeface="+mj-lt"/>
              <a:buAutoNum type="arabicPeriod"/>
              <a:defRPr/>
            </a:pPr>
            <a:endParaRPr lang="en-US" sz="2400" i="1">
              <a:solidFill>
                <a:schemeClr val="accent1"/>
              </a:solidFill>
              <a:sym typeface="Wingdings" panose="05000000000000000000" pitchFamily="2" charset="2"/>
            </a:endParaRPr>
          </a:p>
          <a:p>
            <a:pPr marL="0" indent="0">
              <a:lnSpc>
                <a:spcPct val="100000"/>
              </a:lnSpc>
              <a:spcBef>
                <a:spcPts val="0"/>
              </a:spcBef>
              <a:buNone/>
              <a:defRPr/>
            </a:pPr>
            <a:endParaRPr lang="en-US" sz="2400" i="1" dirty="0">
              <a:solidFill>
                <a:schemeClr val="accent1"/>
              </a:solidFill>
              <a:sym typeface="Wingdings" panose="05000000000000000000" pitchFamily="2" charset="2"/>
            </a:endParaRPr>
          </a:p>
          <a:p>
            <a:pPr>
              <a:lnSpc>
                <a:spcPct val="100000"/>
              </a:lnSpc>
              <a:spcBef>
                <a:spcPts val="0"/>
              </a:spcBef>
              <a:defRPr/>
            </a:pPr>
            <a:endParaRPr lang="en-US" sz="2400" i="1" dirty="0">
              <a:solidFill>
                <a:schemeClr val="accent1"/>
              </a:solidFill>
              <a:sym typeface="Wingdings" panose="05000000000000000000" pitchFamily="2" charset="2"/>
            </a:endParaRPr>
          </a:p>
          <a:p>
            <a:pPr marL="0" indent="0">
              <a:lnSpc>
                <a:spcPct val="100000"/>
              </a:lnSpc>
              <a:spcBef>
                <a:spcPts val="0"/>
              </a:spcBef>
              <a:buNone/>
              <a:defRPr/>
            </a:pPr>
            <a:r>
              <a:rPr lang="en-US" dirty="0">
                <a:solidFill>
                  <a:schemeClr val="accent1"/>
                </a:solidFill>
                <a:sym typeface="Wingdings" panose="05000000000000000000" pitchFamily="2" charset="2"/>
              </a:rPr>
              <a:t>What questions do </a:t>
            </a:r>
            <a:r>
              <a:rPr lang="en-US" u="sng" dirty="0">
                <a:solidFill>
                  <a:schemeClr val="accent1"/>
                </a:solidFill>
                <a:sym typeface="Wingdings" panose="05000000000000000000" pitchFamily="2" charset="2"/>
              </a:rPr>
              <a:t>you</a:t>
            </a:r>
            <a:r>
              <a:rPr lang="en-US" dirty="0">
                <a:solidFill>
                  <a:schemeClr val="accent1"/>
                </a:solidFill>
                <a:sym typeface="Wingdings" panose="05000000000000000000" pitchFamily="2" charset="2"/>
              </a:rPr>
              <a:t> have?</a:t>
            </a:r>
            <a:endParaRPr lang="cs-CZ"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endParaRPr lang="cs-CZ" sz="1600" dirty="0">
              <a:sym typeface="Wingdings" panose="05000000000000000000" pitchFamily="2" charset="2"/>
            </a:endParaRPr>
          </a:p>
          <a:p>
            <a:pPr marL="171450" indent="-171450">
              <a:lnSpc>
                <a:spcPct val="100000"/>
              </a:lnSpc>
              <a:spcBef>
                <a:spcPts val="0"/>
              </a:spcBef>
              <a:defRPr/>
            </a:pPr>
            <a:endParaRPr lang="cs-CZ" sz="2000" dirty="0">
              <a:sym typeface="Wingdings" panose="05000000000000000000" pitchFamily="2" charset="2"/>
            </a:endParaRPr>
          </a:p>
          <a:p>
            <a:pPr marL="171450" indent="-171450">
              <a:lnSpc>
                <a:spcPct val="100000"/>
              </a:lnSpc>
              <a:spcBef>
                <a:spcPts val="0"/>
              </a:spcBef>
              <a:defRPr/>
            </a:pPr>
            <a:endParaRPr lang="cs-CZ" sz="2400" dirty="0"/>
          </a:p>
          <a:p>
            <a:pPr marL="171450" indent="-171450">
              <a:lnSpc>
                <a:spcPct val="100000"/>
              </a:lnSpc>
              <a:spcBef>
                <a:spcPts val="0"/>
              </a:spcBef>
              <a:defRPr/>
            </a:pPr>
            <a:endParaRPr lang="cs-CZ" sz="2400" dirty="0"/>
          </a:p>
        </p:txBody>
      </p:sp>
      <p:pic>
        <p:nvPicPr>
          <p:cNvPr id="5122" name="Picture 2" descr="Download Question Mark Question Response Royalty-Free Stock Illustration  Image - Pixabay">
            <a:extLst>
              <a:ext uri="{FF2B5EF4-FFF2-40B4-BE49-F238E27FC236}">
                <a16:creationId xmlns:a16="http://schemas.microsoft.com/office/drawing/2014/main" id="{4101B8E5-9157-4A2D-9DE8-8235E0D82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877" y="148815"/>
            <a:ext cx="3622431" cy="3622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2342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532466" y="1845732"/>
            <a:ext cx="9821333" cy="4715935"/>
          </a:xfrm>
        </p:spPr>
        <p:txBody>
          <a:bodyPr>
            <a:noAutofit/>
          </a:bodyPr>
          <a:lstStyle/>
          <a:p>
            <a:pPr marL="0" indent="0">
              <a:lnSpc>
                <a:spcPct val="100000"/>
              </a:lnSpc>
              <a:spcBef>
                <a:spcPts val="0"/>
              </a:spcBef>
              <a:buNone/>
              <a:defRPr/>
            </a:pPr>
            <a:r>
              <a:rPr lang="cs-CZ" sz="2400"/>
              <a:t>Is each market better described </a:t>
            </a:r>
            <a:r>
              <a:rPr lang="en-US" sz="2400"/>
              <a:t>as quantity or price competition?</a:t>
            </a:r>
          </a:p>
          <a:p>
            <a:pPr marL="0" indent="0">
              <a:lnSpc>
                <a:spcPct val="100000"/>
              </a:lnSpc>
              <a:spcBef>
                <a:spcPts val="0"/>
              </a:spcBef>
              <a:buNone/>
              <a:defRPr/>
            </a:pPr>
            <a:endParaRPr lang="cs-CZ" sz="2400"/>
          </a:p>
          <a:p>
            <a:pPr>
              <a:lnSpc>
                <a:spcPct val="100000"/>
              </a:lnSpc>
              <a:spcBef>
                <a:spcPts val="0"/>
              </a:spcBef>
              <a:defRPr/>
            </a:pPr>
            <a:r>
              <a:rPr lang="cs-CZ" sz="2400"/>
              <a:t>Food in supermarkets</a:t>
            </a:r>
          </a:p>
          <a:p>
            <a:pPr>
              <a:lnSpc>
                <a:spcPct val="100000"/>
              </a:lnSpc>
              <a:spcBef>
                <a:spcPts val="0"/>
              </a:spcBef>
              <a:defRPr/>
            </a:pPr>
            <a:r>
              <a:rPr lang="cs-CZ" sz="2400"/>
              <a:t>Crude oil</a:t>
            </a:r>
          </a:p>
          <a:p>
            <a:pPr>
              <a:lnSpc>
                <a:spcPct val="100000"/>
              </a:lnSpc>
              <a:spcBef>
                <a:spcPts val="0"/>
              </a:spcBef>
              <a:defRPr/>
            </a:pPr>
            <a:r>
              <a:rPr lang="cs-CZ" sz="2400"/>
              <a:t>Mobile phone apps</a:t>
            </a:r>
          </a:p>
          <a:p>
            <a:pPr>
              <a:lnSpc>
                <a:spcPct val="100000"/>
              </a:lnSpc>
              <a:spcBef>
                <a:spcPts val="0"/>
              </a:spcBef>
              <a:defRPr/>
            </a:pPr>
            <a:r>
              <a:rPr lang="cs-CZ" sz="2400"/>
              <a:t>Flights</a:t>
            </a:r>
          </a:p>
          <a:p>
            <a:pPr>
              <a:lnSpc>
                <a:spcPct val="100000"/>
              </a:lnSpc>
              <a:spcBef>
                <a:spcPts val="0"/>
              </a:spcBef>
              <a:defRPr/>
            </a:pPr>
            <a:r>
              <a:rPr lang="cs-CZ" sz="2400"/>
              <a:t>Restaurant meals</a:t>
            </a:r>
          </a:p>
          <a:p>
            <a:pPr>
              <a:lnSpc>
                <a:spcPct val="100000"/>
              </a:lnSpc>
              <a:spcBef>
                <a:spcPts val="0"/>
              </a:spcBef>
              <a:defRPr/>
            </a:pPr>
            <a:r>
              <a:rPr lang="cs-CZ" sz="2400"/>
              <a:t>Cars</a:t>
            </a:r>
          </a:p>
          <a:p>
            <a:pPr>
              <a:lnSpc>
                <a:spcPct val="100000"/>
              </a:lnSpc>
              <a:spcBef>
                <a:spcPts val="0"/>
              </a:spcBef>
              <a:defRPr/>
            </a:pPr>
            <a:r>
              <a:rPr lang="cs-CZ" sz="2400"/>
              <a:t>Traditional taxi</a:t>
            </a:r>
          </a:p>
          <a:p>
            <a:pPr>
              <a:lnSpc>
                <a:spcPct val="100000"/>
              </a:lnSpc>
              <a:spcBef>
                <a:spcPts val="0"/>
              </a:spcBef>
              <a:defRPr/>
            </a:pPr>
            <a:r>
              <a:rPr lang="cs-CZ" sz="2400"/>
              <a:t>Uber/Lyft</a:t>
            </a:r>
          </a:p>
          <a:p>
            <a:pPr>
              <a:lnSpc>
                <a:spcPct val="100000"/>
              </a:lnSpc>
              <a:spcBef>
                <a:spcPts val="0"/>
              </a:spcBef>
              <a:defRPr/>
            </a:pPr>
            <a:endParaRPr lang="cs-CZ" sz="2400"/>
          </a:p>
          <a:p>
            <a:pPr>
              <a:lnSpc>
                <a:spcPct val="100000"/>
              </a:lnSpc>
              <a:spcBef>
                <a:spcPts val="0"/>
              </a:spcBef>
              <a:defRPr/>
            </a:pPr>
            <a:endParaRPr lang="cs-CZ" sz="240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9712569" cy="1325563"/>
          </a:xfrm>
        </p:spPr>
        <p:txBody>
          <a:bodyPr/>
          <a:lstStyle/>
          <a:p>
            <a:r>
              <a:rPr lang="cs-CZ"/>
              <a:t>Exercise: Price or quantity competition?</a:t>
            </a:r>
            <a:endParaRPr lang="cs-CZ" dirty="0"/>
          </a:p>
        </p:txBody>
      </p:sp>
    </p:spTree>
    <p:extLst>
      <p:ext uri="{BB962C8B-B14F-4D97-AF65-F5344CB8AC3E}">
        <p14:creationId xmlns:p14="http://schemas.microsoft.com/office/powerpoint/2010/main" val="335782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a:t>Exercise: Stackelberg</a:t>
            </a:r>
            <a:endParaRPr lang="cs-CZ" dirty="0"/>
          </a:p>
        </p:txBody>
      </p:sp>
      <p:sp>
        <p:nvSpPr>
          <p:cNvPr id="4" name="Content Placeholder 2">
            <a:extLst>
              <a:ext uri="{FF2B5EF4-FFF2-40B4-BE49-F238E27FC236}">
                <a16:creationId xmlns:a16="http://schemas.microsoft.com/office/drawing/2014/main" id="{8850537F-CA32-4E82-A5F9-41192938A9A8}"/>
              </a:ext>
            </a:extLst>
          </p:cNvPr>
          <p:cNvSpPr>
            <a:spLocks noGrp="1"/>
          </p:cNvSpPr>
          <p:nvPr>
            <p:ph idx="1"/>
          </p:nvPr>
        </p:nvSpPr>
        <p:spPr>
          <a:xfrm>
            <a:off x="838200" y="1474378"/>
            <a:ext cx="9796670" cy="4722250"/>
          </a:xfrm>
        </p:spPr>
        <p:txBody>
          <a:bodyPr>
            <a:noAutofit/>
          </a:bodyPr>
          <a:lstStyle/>
          <a:p>
            <a:r>
              <a:rPr lang="en-US" sz="2400" dirty="0"/>
              <a:t>P = </a:t>
            </a:r>
            <a:r>
              <a:rPr lang="cs-CZ" sz="2400" dirty="0"/>
              <a:t>200</a:t>
            </a:r>
            <a:r>
              <a:rPr lang="en-US" sz="2400" dirty="0"/>
              <a:t> – q</a:t>
            </a:r>
            <a:r>
              <a:rPr lang="en-US" sz="2400" baseline="-25000" dirty="0"/>
              <a:t>1</a:t>
            </a:r>
            <a:r>
              <a:rPr lang="cs-CZ" sz="2400" baseline="-25000" dirty="0"/>
              <a:t> </a:t>
            </a:r>
            <a:r>
              <a:rPr lang="en-US" sz="2400" dirty="0"/>
              <a:t>–</a:t>
            </a:r>
            <a:r>
              <a:rPr lang="cs-CZ" sz="2400" dirty="0"/>
              <a:t> </a:t>
            </a:r>
            <a:r>
              <a:rPr lang="en-US" sz="2400" dirty="0"/>
              <a:t>q</a:t>
            </a:r>
            <a:r>
              <a:rPr lang="en-US" sz="2400" baseline="-25000" dirty="0"/>
              <a:t>2</a:t>
            </a:r>
            <a:endParaRPr lang="en-US" sz="2400" dirty="0"/>
          </a:p>
          <a:p>
            <a:r>
              <a:rPr lang="cs-CZ" sz="2400"/>
              <a:t>MC=c=</a:t>
            </a:r>
            <a:r>
              <a:rPr lang="cs-CZ" sz="2400" dirty="0"/>
              <a:t>60</a:t>
            </a:r>
            <a:endParaRPr lang="en-US" sz="2400" dirty="0"/>
          </a:p>
          <a:p>
            <a:pPr marL="457200" indent="-457200">
              <a:buAutoNum type="alphaLcParenR"/>
            </a:pPr>
            <a:r>
              <a:rPr lang="cs-CZ" sz="2400" dirty="0" err="1"/>
              <a:t>Derive</a:t>
            </a:r>
            <a:r>
              <a:rPr lang="cs-CZ" sz="2400" dirty="0"/>
              <a:t> the </a:t>
            </a:r>
            <a:r>
              <a:rPr lang="cs-CZ" sz="2400" dirty="0" err="1"/>
              <a:t>equation</a:t>
            </a:r>
            <a:r>
              <a:rPr lang="cs-CZ" sz="2400" dirty="0"/>
              <a:t> </a:t>
            </a:r>
            <a:r>
              <a:rPr lang="cs-CZ" sz="2400" dirty="0" err="1"/>
              <a:t>for</a:t>
            </a:r>
            <a:r>
              <a:rPr lang="cs-CZ" sz="2400" dirty="0"/>
              <a:t> </a:t>
            </a:r>
            <a:r>
              <a:rPr lang="cs-CZ" sz="2400" dirty="0" err="1"/>
              <a:t>follower‘s</a:t>
            </a:r>
            <a:r>
              <a:rPr lang="cs-CZ" sz="2400" dirty="0"/>
              <a:t> response and </a:t>
            </a:r>
            <a:r>
              <a:rPr lang="cs-CZ" sz="2400" dirty="0" err="1"/>
              <a:t>draw</a:t>
            </a:r>
            <a:r>
              <a:rPr lang="cs-CZ" sz="2400" dirty="0"/>
              <a:t> </a:t>
            </a:r>
            <a:r>
              <a:rPr lang="cs-CZ" sz="2400" dirty="0" err="1"/>
              <a:t>it</a:t>
            </a:r>
            <a:r>
              <a:rPr lang="cs-CZ" sz="2400" dirty="0"/>
              <a:t> on a </a:t>
            </a:r>
            <a:r>
              <a:rPr lang="cs-CZ" sz="2400" dirty="0" err="1"/>
              <a:t>graph</a:t>
            </a:r>
            <a:r>
              <a:rPr lang="cs-CZ" sz="2400" dirty="0"/>
              <a:t>.</a:t>
            </a:r>
            <a:endParaRPr lang="en-US" sz="2400" dirty="0"/>
          </a:p>
          <a:p>
            <a:pPr marL="457200" indent="-457200">
              <a:buAutoNum type="alphaLcParenR"/>
            </a:pPr>
            <a:r>
              <a:rPr lang="cs-CZ" sz="2400" dirty="0" err="1"/>
              <a:t>Determine</a:t>
            </a:r>
            <a:r>
              <a:rPr lang="cs-CZ" sz="2400" dirty="0"/>
              <a:t> </a:t>
            </a:r>
            <a:r>
              <a:rPr lang="cs-CZ" sz="2400" err="1"/>
              <a:t>equilibrium</a:t>
            </a:r>
            <a:r>
              <a:rPr lang="cs-CZ" sz="2400"/>
              <a:t> output, price and markups in a sequential game</a:t>
            </a:r>
            <a:endParaRPr lang="en-US" sz="2400" dirty="0"/>
          </a:p>
          <a:p>
            <a:pPr marL="457200" indent="-457200">
              <a:buAutoNum type="alphaLcParenR"/>
            </a:pPr>
            <a:r>
              <a:rPr lang="cs-CZ" sz="2400" dirty="0" err="1"/>
              <a:t>How</a:t>
            </a:r>
            <a:r>
              <a:rPr lang="cs-CZ" sz="2400" dirty="0"/>
              <a:t> </a:t>
            </a:r>
            <a:r>
              <a:rPr lang="cs-CZ" sz="2400" dirty="0" err="1"/>
              <a:t>would</a:t>
            </a:r>
            <a:r>
              <a:rPr lang="cs-CZ" sz="2400" dirty="0"/>
              <a:t> the </a:t>
            </a:r>
            <a:r>
              <a:rPr lang="cs-CZ" sz="2400" dirty="0" err="1"/>
              <a:t>results</a:t>
            </a:r>
            <a:r>
              <a:rPr lang="cs-CZ" sz="2400" dirty="0"/>
              <a:t> </a:t>
            </a:r>
            <a:r>
              <a:rPr lang="cs-CZ" sz="2400" dirty="0" err="1"/>
              <a:t>change</a:t>
            </a:r>
            <a:r>
              <a:rPr lang="cs-CZ" sz="2400" dirty="0"/>
              <a:t> in case </a:t>
            </a:r>
            <a:r>
              <a:rPr lang="cs-CZ" sz="2400"/>
              <a:t>of a </a:t>
            </a:r>
            <a:r>
              <a:rPr lang="cs-CZ" sz="2400" dirty="0" err="1"/>
              <a:t>Cournot</a:t>
            </a:r>
            <a:r>
              <a:rPr lang="cs-CZ" sz="2400" dirty="0"/>
              <a:t> </a:t>
            </a:r>
            <a:r>
              <a:rPr lang="cs-CZ" sz="2400" dirty="0" err="1"/>
              <a:t>competition</a:t>
            </a:r>
            <a:r>
              <a:rPr lang="cs-CZ" sz="2400" dirty="0"/>
              <a:t>? </a:t>
            </a:r>
            <a:r>
              <a:rPr lang="cs-CZ" sz="2400" dirty="0" err="1"/>
              <a:t>Who</a:t>
            </a:r>
            <a:r>
              <a:rPr lang="cs-CZ" sz="2400" dirty="0"/>
              <a:t> </a:t>
            </a:r>
            <a:r>
              <a:rPr lang="cs-CZ" sz="2400" dirty="0" err="1"/>
              <a:t>would</a:t>
            </a:r>
            <a:r>
              <a:rPr lang="cs-CZ" sz="2400" dirty="0"/>
              <a:t> </a:t>
            </a:r>
            <a:r>
              <a:rPr lang="cs-CZ" sz="2400" dirty="0" err="1"/>
              <a:t>gain</a:t>
            </a:r>
            <a:r>
              <a:rPr lang="cs-CZ" sz="2400" dirty="0"/>
              <a:t> and </a:t>
            </a:r>
            <a:r>
              <a:rPr lang="cs-CZ" sz="2400" dirty="0" err="1"/>
              <a:t>who</a:t>
            </a:r>
            <a:r>
              <a:rPr lang="cs-CZ" sz="2400" dirty="0"/>
              <a:t> </a:t>
            </a:r>
            <a:r>
              <a:rPr lang="cs-CZ" sz="2400" dirty="0" err="1"/>
              <a:t>would</a:t>
            </a:r>
            <a:r>
              <a:rPr lang="cs-CZ" sz="2400" dirty="0"/>
              <a:t> </a:t>
            </a:r>
            <a:r>
              <a:rPr lang="cs-CZ" sz="2400"/>
              <a:t>lose?</a:t>
            </a:r>
          </a:p>
          <a:p>
            <a:pPr marL="457200" indent="-457200">
              <a:buAutoNum type="alphaLcParenR"/>
            </a:pPr>
            <a:r>
              <a:rPr lang="cs-CZ" sz="2400"/>
              <a:t>Compare the firms‘ outputs to those of a monopoly</a:t>
            </a:r>
          </a:p>
          <a:p>
            <a:pPr marL="457200" indent="-457200">
              <a:buAutoNum type="alphaLcParenR"/>
            </a:pPr>
            <a:r>
              <a:rPr lang="cs-CZ" sz="2400"/>
              <a:t>Calculate concentration (CR1, HHI) in the Stackelberg and Cournot case</a:t>
            </a:r>
            <a:endParaRPr lang="en-US" sz="2400" dirty="0"/>
          </a:p>
          <a:p>
            <a:pPr marL="0" indent="0">
              <a:buNone/>
            </a:pPr>
            <a:r>
              <a:rPr lang="en-US" sz="2400" dirty="0"/>
              <a:t> </a:t>
            </a:r>
          </a:p>
        </p:txBody>
      </p:sp>
    </p:spTree>
    <p:extLst>
      <p:ext uri="{BB962C8B-B14F-4D97-AF65-F5344CB8AC3E}">
        <p14:creationId xmlns:p14="http://schemas.microsoft.com/office/powerpoint/2010/main" val="17393977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199" y="148815"/>
            <a:ext cx="11286067" cy="1325563"/>
          </a:xfrm>
        </p:spPr>
        <p:txBody>
          <a:bodyPr/>
          <a:lstStyle/>
          <a:p>
            <a:r>
              <a:rPr lang="cs-CZ"/>
              <a:t>Exercise: price </a:t>
            </a:r>
            <a:r>
              <a:rPr lang="cs-CZ" dirty="0" err="1"/>
              <a:t>competition</a:t>
            </a:r>
            <a:r>
              <a:rPr lang="cs-CZ" dirty="0"/>
              <a:t> with </a:t>
            </a:r>
            <a:r>
              <a:rPr lang="cs-CZ" dirty="0" err="1"/>
              <a:t>capacity</a:t>
            </a:r>
            <a:r>
              <a:rPr lang="cs-CZ" dirty="0"/>
              <a:t> </a:t>
            </a:r>
            <a:r>
              <a:rPr lang="cs-CZ" dirty="0" err="1"/>
              <a:t>constraints</a:t>
            </a:r>
            <a:endParaRPr lang="cs-CZ" dirty="0"/>
          </a:p>
        </p:txBody>
      </p:sp>
      <p:sp>
        <p:nvSpPr>
          <p:cNvPr id="4" name="Content Placeholder 2">
            <a:extLst>
              <a:ext uri="{FF2B5EF4-FFF2-40B4-BE49-F238E27FC236}">
                <a16:creationId xmlns:a16="http://schemas.microsoft.com/office/drawing/2014/main" id="{8850537F-CA32-4E82-A5F9-41192938A9A8}"/>
              </a:ext>
            </a:extLst>
          </p:cNvPr>
          <p:cNvSpPr>
            <a:spLocks noGrp="1"/>
          </p:cNvSpPr>
          <p:nvPr>
            <p:ph idx="1"/>
          </p:nvPr>
        </p:nvSpPr>
        <p:spPr>
          <a:xfrm>
            <a:off x="838199" y="1642532"/>
            <a:ext cx="10549467" cy="4554095"/>
          </a:xfrm>
        </p:spPr>
        <p:txBody>
          <a:bodyPr>
            <a:noAutofit/>
          </a:bodyPr>
          <a:lstStyle/>
          <a:p>
            <a:r>
              <a:rPr lang="cs-CZ" sz="2400"/>
              <a:t>Players: Two firms</a:t>
            </a:r>
          </a:p>
          <a:p>
            <a:pPr lvl="1"/>
            <a:r>
              <a:rPr lang="cs-CZ"/>
              <a:t>Homogenous products</a:t>
            </a:r>
          </a:p>
          <a:p>
            <a:pPr lvl="1"/>
            <a:r>
              <a:rPr lang="cs-CZ"/>
              <a:t>Capacity constrained to 3</a:t>
            </a:r>
          </a:p>
          <a:p>
            <a:pPr lvl="1"/>
            <a:r>
              <a:rPr lang="cs-CZ"/>
              <a:t>MC = 0</a:t>
            </a:r>
          </a:p>
          <a:p>
            <a:r>
              <a:rPr lang="cs-CZ" sz="2400"/>
              <a:t>Action set: prices p</a:t>
            </a:r>
            <a:r>
              <a:rPr lang="cs-CZ" sz="2400" baseline="-25000"/>
              <a:t>1</a:t>
            </a:r>
            <a:r>
              <a:rPr lang="cs-CZ" sz="2400"/>
              <a:t> and p</a:t>
            </a:r>
            <a:r>
              <a:rPr lang="cs-CZ" sz="2400" baseline="-25000"/>
              <a:t>2</a:t>
            </a:r>
          </a:p>
          <a:p>
            <a:r>
              <a:rPr lang="cs-CZ" sz="2400"/>
              <a:t>Market demand Q</a:t>
            </a:r>
            <a:r>
              <a:rPr lang="en-US" sz="2400"/>
              <a:t> </a:t>
            </a:r>
            <a:r>
              <a:rPr lang="en-US" sz="2400" dirty="0"/>
              <a:t>= </a:t>
            </a:r>
            <a:r>
              <a:rPr lang="cs-CZ" sz="2400" dirty="0"/>
              <a:t>9 - P</a:t>
            </a:r>
            <a:endParaRPr lang="en-US" sz="2400" dirty="0"/>
          </a:p>
          <a:p>
            <a:pPr marL="457200" indent="-457200">
              <a:buFont typeface="+mj-lt"/>
              <a:buAutoNum type="alphaLcParenR"/>
            </a:pPr>
            <a:r>
              <a:rPr lang="cs-CZ" sz="2400"/>
              <a:t>Show that p</a:t>
            </a:r>
            <a:r>
              <a:rPr lang="cs-CZ" sz="2400" baseline="-25000"/>
              <a:t>1</a:t>
            </a:r>
            <a:r>
              <a:rPr lang="cs-CZ" sz="2400"/>
              <a:t>=p</a:t>
            </a:r>
            <a:r>
              <a:rPr lang="cs-CZ" sz="2400" baseline="-25000"/>
              <a:t>2</a:t>
            </a:r>
            <a:r>
              <a:rPr lang="cs-CZ" sz="2400"/>
              <a:t>=3 is a Nash equilibrium</a:t>
            </a:r>
            <a:endParaRPr lang="en-US" sz="2400" dirty="0"/>
          </a:p>
        </p:txBody>
      </p:sp>
    </p:spTree>
    <p:extLst>
      <p:ext uri="{BB962C8B-B14F-4D97-AF65-F5344CB8AC3E}">
        <p14:creationId xmlns:p14="http://schemas.microsoft.com/office/powerpoint/2010/main" val="22645872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474378"/>
            <a:ext cx="10515600" cy="4702585"/>
          </a:xfrm>
        </p:spPr>
        <p:txBody>
          <a:bodyPr>
            <a:noAutofit/>
          </a:bodyPr>
          <a:lstStyle/>
          <a:p>
            <a:r>
              <a:rPr lang="cs-CZ" sz="2000"/>
              <a:t>Inverse demand P(Q) = 100 – Q</a:t>
            </a:r>
          </a:p>
          <a:p>
            <a:r>
              <a:rPr lang="cs-CZ" sz="2000"/>
              <a:t>Total costs TC(q) = 10 + 20q. </a:t>
            </a:r>
          </a:p>
          <a:p>
            <a:r>
              <a:rPr lang="cs-CZ" sz="2000"/>
              <a:t>A large number of potential entrants playing the following two-stage game:</a:t>
            </a:r>
          </a:p>
          <a:p>
            <a:pPr lvl="1"/>
            <a:r>
              <a:rPr lang="cs-CZ" sz="1800"/>
              <a:t>1. Firms simultaneously decide whether to enter or not.</a:t>
            </a:r>
          </a:p>
          <a:p>
            <a:pPr lvl="1"/>
            <a:r>
              <a:rPr lang="cs-CZ" sz="1800"/>
              <a:t>2. Firms that did enter in the previous stage set their quantities simultaneously.</a:t>
            </a:r>
          </a:p>
          <a:p>
            <a:r>
              <a:rPr lang="cs-CZ" sz="2000"/>
              <a:t>If a firm does not enter, then it gets a profit of zero. </a:t>
            </a:r>
          </a:p>
          <a:p>
            <a:pPr marL="457200" lvl="0" indent="-457200">
              <a:buFont typeface="+mj-lt"/>
              <a:buAutoNum type="alphaLcParenR"/>
            </a:pPr>
            <a:r>
              <a:rPr lang="cs-CZ" sz="2000"/>
              <a:t>Assume N firms entered in stage 1. Find the equilibrium of the quantity-setting game (stage 2).</a:t>
            </a:r>
          </a:p>
          <a:p>
            <a:pPr marL="457200" lvl="0" indent="-457200">
              <a:buFont typeface="+mj-lt"/>
              <a:buAutoNum type="alphaLcParenR"/>
            </a:pPr>
            <a:r>
              <a:rPr lang="cs-CZ" sz="2000"/>
              <a:t>Solve for the equilibrium number of firms, given integer constraints (N is an integer).</a:t>
            </a:r>
          </a:p>
          <a:p>
            <a:pPr marL="457200" lvl="0" indent="-457200">
              <a:buFont typeface="+mj-lt"/>
              <a:buAutoNum type="alphaLcParenR"/>
            </a:pPr>
            <a:r>
              <a:rPr lang="cs-CZ" sz="2000"/>
              <a:t>Use your answer to (a) to compute consumer surplus, producer surplus and social welfare as a function of N.</a:t>
            </a:r>
          </a:p>
          <a:p>
            <a:pPr marL="457200" lvl="0" indent="-457200">
              <a:buFont typeface="+mj-lt"/>
              <a:buAutoNum type="alphaLcParenR"/>
            </a:pPr>
            <a:r>
              <a:rPr lang="cs-CZ" sz="2000"/>
              <a:t>Assume a social planner controls entry decisions and maximizes social welfare. Solve for the optimal number of firms (again with an integer constraint), and compare it to the equilibrium number of firms you obtained in question (b). Explain the intuition.</a:t>
            </a:r>
          </a:p>
          <a:p>
            <a:pPr marL="171450" lvl="0" indent="-171450">
              <a:lnSpc>
                <a:spcPct val="100000"/>
              </a:lnSpc>
              <a:spcBef>
                <a:spcPts val="0"/>
              </a:spcBef>
              <a:defRPr/>
            </a:pPr>
            <a:endParaRPr lang="en-US" sz="1800"/>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cs-CZ"/>
              <a:t>Exercise: </a:t>
            </a:r>
            <a:r>
              <a:rPr lang="en-US"/>
              <a:t>Cournot and the number of firms</a:t>
            </a:r>
            <a:endParaRPr lang="cs-CZ" dirty="0"/>
          </a:p>
        </p:txBody>
      </p:sp>
    </p:spTree>
    <p:extLst>
      <p:ext uri="{BB962C8B-B14F-4D97-AF65-F5344CB8AC3E}">
        <p14:creationId xmlns:p14="http://schemas.microsoft.com/office/powerpoint/2010/main" val="34498162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1698170" y="2552281"/>
            <a:ext cx="9655629" cy="3940594"/>
          </a:xfrm>
        </p:spPr>
        <p:txBody>
          <a:bodyPr>
            <a:noAutofit/>
          </a:bodyPr>
          <a:lstStyle/>
          <a:p>
            <a:pPr marL="457200" indent="-457200">
              <a:buFont typeface="+mj-lt"/>
              <a:buAutoNum type="arabicPeriod"/>
            </a:pPr>
            <a:r>
              <a:rPr lang="cs-CZ" sz="2400" b="1">
                <a:solidFill>
                  <a:srgbClr val="00B050"/>
                </a:solidFill>
              </a:rPr>
              <a:t>What is market power?</a:t>
            </a:r>
          </a:p>
          <a:p>
            <a:pPr marL="457200" indent="-457200">
              <a:buFont typeface="+mj-lt"/>
              <a:buAutoNum type="arabicPeriod"/>
            </a:pPr>
            <a:r>
              <a:rPr lang="cs-CZ" sz="2400"/>
              <a:t>How is it related to market structure</a:t>
            </a:r>
          </a:p>
          <a:p>
            <a:pPr marL="457200" indent="-457200">
              <a:buFont typeface="+mj-lt"/>
              <a:buAutoNum type="arabicPeriod"/>
            </a:pPr>
            <a:r>
              <a:rPr lang="cs-CZ" sz="2400"/>
              <a:t>What are its sources?</a:t>
            </a:r>
          </a:p>
          <a:p>
            <a:pPr marL="457200" indent="-457200">
              <a:buFont typeface="+mj-lt"/>
              <a:buAutoNum type="arabicPeriod"/>
            </a:pPr>
            <a:r>
              <a:rPr lang="cs-CZ" sz="2400"/>
              <a:t>How can we measure it?</a:t>
            </a:r>
          </a:p>
          <a:p>
            <a:pPr marL="457200" indent="-457200">
              <a:buFont typeface="+mj-lt"/>
              <a:buAutoNum type="arabicPeriod"/>
            </a:pPr>
            <a:r>
              <a:rPr lang="cs-CZ" sz="2400"/>
              <a:t>Is it on the rise?</a:t>
            </a:r>
          </a:p>
        </p:txBody>
      </p:sp>
    </p:spTree>
    <p:extLst>
      <p:ext uri="{BB962C8B-B14F-4D97-AF65-F5344CB8AC3E}">
        <p14:creationId xmlns:p14="http://schemas.microsoft.com/office/powerpoint/2010/main" val="2270439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200" y="1789722"/>
                <a:ext cx="10515600" cy="4703153"/>
              </a:xfrm>
            </p:spPr>
            <p:txBody>
              <a:bodyPr>
                <a:noAutofit/>
              </a:bodyPr>
              <a:lstStyle/>
              <a:p>
                <a:pPr marL="0" indent="0">
                  <a:buNone/>
                </a:pPr>
                <a:r>
                  <a:rPr lang="cs-CZ" sz="2400">
                    <a:solidFill>
                      <a:srgbClr val="00B050"/>
                    </a:solidFill>
                  </a:rPr>
                  <a:t>„A</a:t>
                </a:r>
                <a:r>
                  <a:rPr lang="en-US" sz="2400">
                    <a:solidFill>
                      <a:srgbClr val="00B050"/>
                    </a:solidFill>
                  </a:rPr>
                  <a:t>bility of a firm to influence the price at which it sells a product or service by manipulating either the supply or demand of the product or service to increase economic profit</a:t>
                </a:r>
                <a:r>
                  <a:rPr lang="cs-CZ" sz="2400">
                    <a:solidFill>
                      <a:srgbClr val="00B050"/>
                    </a:solidFill>
                  </a:rPr>
                  <a:t>“</a:t>
                </a:r>
              </a:p>
              <a:p>
                <a:pPr marL="0" indent="0">
                  <a:buNone/>
                </a:pPr>
                <a:endParaRPr lang="cs-CZ" sz="2400">
                  <a:solidFill>
                    <a:srgbClr val="00B050"/>
                  </a:solidFill>
                </a:endParaRPr>
              </a:p>
              <a:p>
                <a:pPr marL="171450" indent="-171450"/>
                <a:r>
                  <a:rPr lang="cs-CZ" sz="2400"/>
                  <a:t>A firm has a market power if...</a:t>
                </a:r>
              </a:p>
              <a:p>
                <a:pPr marL="628650" lvl="1" indent="-171450"/>
                <a:r>
                  <a:rPr lang="cs-CZ" sz="2000"/>
                  <a:t>It faces a demand curve that is not perfectly elastic</a:t>
                </a:r>
              </a:p>
              <a:p>
                <a:pPr marL="628650" lvl="1" indent="-171450"/>
                <a:r>
                  <a:rPr lang="cs-CZ" sz="2000"/>
                  <a:t>It charges prices above marginal costs (under profit maximisation)</a:t>
                </a:r>
              </a:p>
              <a:p>
                <a:pPr marL="171450" indent="-171450"/>
                <a:endParaRPr lang="cs-CZ" sz="2400"/>
              </a:p>
              <a:p>
                <a:pPr marL="171450" indent="-171450"/>
                <a:r>
                  <a:rPr lang="cs-CZ" sz="2400"/>
                  <a:t>How can we measure it (at least in principle)?</a:t>
                </a:r>
              </a:p>
              <a:p>
                <a:pPr marL="628650" lvl="1" indent="-171450"/>
                <a:r>
                  <a:rPr lang="cs-CZ" sz="2000"/>
                  <a:t>Lerner index </a:t>
                </a:r>
                <a14:m>
                  <m:oMath xmlns:m="http://schemas.openxmlformats.org/officeDocument/2006/math">
                    <m:r>
                      <m:rPr>
                        <m:sty m:val="p"/>
                      </m:rPr>
                      <a:rPr lang="cs-CZ" sz="2000" b="0" i="0" smtClean="0">
                        <a:latin typeface="Cambria Math" panose="02040503050406030204" pitchFamily="18" charset="0"/>
                      </a:rPr>
                      <m:t>L</m:t>
                    </m:r>
                    <m:r>
                      <a:rPr lang="cs-CZ" sz="2000" b="0" i="0" smtClean="0">
                        <a:latin typeface="Cambria Math" panose="02040503050406030204" pitchFamily="18" charset="0"/>
                      </a:rPr>
                      <m:t>=</m:t>
                    </m:r>
                    <m:f>
                      <m:fPr>
                        <m:ctrlPr>
                          <a:rPr lang="cs-CZ" sz="2000" i="1" smtClean="0">
                            <a:latin typeface="Cambria Math" panose="02040503050406030204" pitchFamily="18" charset="0"/>
                          </a:rPr>
                        </m:ctrlPr>
                      </m:fPr>
                      <m:num>
                        <m:r>
                          <a:rPr lang="cs-CZ" sz="2000" b="0" i="1" smtClean="0">
                            <a:latin typeface="Cambria Math" panose="02040503050406030204" pitchFamily="18" charset="0"/>
                          </a:rPr>
                          <m:t>𝑃</m:t>
                        </m:r>
                        <m:r>
                          <a:rPr lang="cs-CZ" sz="2000" b="0" i="1" smtClean="0">
                            <a:latin typeface="Cambria Math" panose="02040503050406030204" pitchFamily="18" charset="0"/>
                          </a:rPr>
                          <m:t>−</m:t>
                        </m:r>
                        <m:r>
                          <a:rPr lang="cs-CZ" sz="2000" b="0" i="1" smtClean="0">
                            <a:latin typeface="Cambria Math" panose="02040503050406030204" pitchFamily="18" charset="0"/>
                          </a:rPr>
                          <m:t>𝑀𝐶</m:t>
                        </m:r>
                      </m:num>
                      <m:den>
                        <m:r>
                          <a:rPr lang="cs-CZ" sz="2000" b="0" i="1" smtClean="0">
                            <a:latin typeface="Cambria Math" panose="02040503050406030204" pitchFamily="18" charset="0"/>
                          </a:rPr>
                          <m:t>𝑃</m:t>
                        </m:r>
                      </m:den>
                    </m:f>
                  </m:oMath>
                </a14:m>
                <a:r>
                  <a:rPr lang="cs-CZ" sz="2000"/>
                  <a:t> </a:t>
                </a:r>
              </a:p>
              <a:p>
                <a:pPr marL="628650" lvl="1" indent="-171450"/>
                <a:r>
                  <a:rPr lang="cs-CZ" sz="2000"/>
                  <a:t>Markup </a:t>
                </a:r>
                <a14:m>
                  <m:oMath xmlns:m="http://schemas.openxmlformats.org/officeDocument/2006/math">
                    <m:r>
                      <m:rPr>
                        <m:sty m:val="p"/>
                      </m:rPr>
                      <a:rPr lang="el-GR" sz="2000" i="1" smtClean="0">
                        <a:latin typeface="Cambria Math" panose="02040503050406030204" pitchFamily="18" charset="0"/>
                        <a:ea typeface="Cambria Math" panose="02040503050406030204" pitchFamily="18" charset="0"/>
                      </a:rPr>
                      <m:t>μ</m:t>
                    </m:r>
                    <m:r>
                      <a:rPr lang="cs-CZ" sz="2000">
                        <a:latin typeface="Cambria Math" panose="02040503050406030204" pitchFamily="18" charset="0"/>
                      </a:rPr>
                      <m:t>=</m:t>
                    </m:r>
                    <m:f>
                      <m:fPr>
                        <m:ctrlPr>
                          <a:rPr lang="cs-CZ" sz="2000" i="1">
                            <a:latin typeface="Cambria Math" panose="02040503050406030204" pitchFamily="18" charset="0"/>
                          </a:rPr>
                        </m:ctrlPr>
                      </m:fPr>
                      <m:num>
                        <m:r>
                          <a:rPr lang="cs-CZ" sz="2000" i="1">
                            <a:latin typeface="Cambria Math" panose="02040503050406030204" pitchFamily="18" charset="0"/>
                          </a:rPr>
                          <m:t>𝑃</m:t>
                        </m:r>
                        <m:r>
                          <a:rPr lang="cs-CZ" sz="2000" i="1">
                            <a:latin typeface="Cambria Math" panose="02040503050406030204" pitchFamily="18" charset="0"/>
                          </a:rPr>
                          <m:t>−</m:t>
                        </m:r>
                        <m:r>
                          <a:rPr lang="cs-CZ" sz="2000" i="1">
                            <a:latin typeface="Cambria Math" panose="02040503050406030204" pitchFamily="18" charset="0"/>
                          </a:rPr>
                          <m:t>𝑀𝐶</m:t>
                        </m:r>
                      </m:num>
                      <m:den>
                        <m:r>
                          <a:rPr lang="cs-CZ" sz="2000" b="0" i="1" smtClean="0">
                            <a:latin typeface="Cambria Math" panose="02040503050406030204" pitchFamily="18" charset="0"/>
                          </a:rPr>
                          <m:t>𝑀𝐶</m:t>
                        </m:r>
                      </m:den>
                    </m:f>
                  </m:oMath>
                </a14:m>
                <a:endParaRPr lang="cs-CZ" sz="2000"/>
              </a:p>
              <a:p>
                <a:pPr marL="628650" lvl="1" indent="-171450"/>
                <a:endParaRPr lang="cs-CZ" sz="1600"/>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38200" y="1789722"/>
                <a:ext cx="10515600" cy="4703153"/>
              </a:xfrm>
              <a:blipFill>
                <a:blip r:embed="rId3"/>
                <a:stretch>
                  <a:fillRect l="-928" t="-1816"/>
                </a:stretch>
              </a:blipFill>
            </p:spPr>
            <p:txBody>
              <a:bodyPr/>
              <a:lstStyle/>
              <a:p>
                <a:r>
                  <a:rPr lang="cs-CZ">
                    <a:noFill/>
                  </a:rPr>
                  <a:t> </a:t>
                </a:r>
              </a:p>
            </p:txBody>
          </p:sp>
        </mc:Fallback>
      </mc:AlternateContent>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365125"/>
            <a:ext cx="10515600" cy="1325563"/>
          </a:xfrm>
        </p:spPr>
        <p:txBody>
          <a:bodyPr/>
          <a:lstStyle/>
          <a:p>
            <a:r>
              <a:rPr lang="en-US"/>
              <a:t>What is market power?</a:t>
            </a:r>
            <a:endParaRPr lang="cs-CZ"/>
          </a:p>
        </p:txBody>
      </p:sp>
    </p:spTree>
    <p:extLst>
      <p:ext uri="{BB962C8B-B14F-4D97-AF65-F5344CB8AC3E}">
        <p14:creationId xmlns:p14="http://schemas.microsoft.com/office/powerpoint/2010/main" val="30625590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6625</TotalTime>
  <Words>5205</Words>
  <Application>Microsoft Office PowerPoint</Application>
  <PresentationFormat>Widescreen</PresentationFormat>
  <Paragraphs>876</Paragraphs>
  <Slides>76</Slides>
  <Notes>76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Times New Roman</vt:lpstr>
      <vt:lpstr>Wingdings</vt:lpstr>
      <vt:lpstr>Office Theme</vt:lpstr>
      <vt:lpstr>Topic 2: Market power</vt:lpstr>
      <vt:lpstr>Global handset market: shipments</vt:lpstr>
      <vt:lpstr>Global handset market: revenues</vt:lpstr>
      <vt:lpstr>Global handset market: operating profits</vt:lpstr>
      <vt:lpstr>PowerPoint Presentation</vt:lpstr>
      <vt:lpstr>Topic outline</vt:lpstr>
      <vt:lpstr>What’s in it for me?</vt:lpstr>
      <vt:lpstr>PowerPoint Presentation</vt:lpstr>
      <vt:lpstr>What is market power?</vt:lpstr>
      <vt:lpstr>PowerPoint Presentation</vt:lpstr>
      <vt:lpstr>Market power with perfect competition</vt:lpstr>
      <vt:lpstr>Market power with monopoly</vt:lpstr>
      <vt:lpstr>Market power with monopoly</vt:lpstr>
      <vt:lpstr>Market power with oligopoly: Cournot</vt:lpstr>
      <vt:lpstr>Market power with oligopoly: Cournot</vt:lpstr>
      <vt:lpstr>Structure-conduct-performance</vt:lpstr>
      <vt:lpstr>Structure-conduct-performance</vt:lpstr>
      <vt:lpstr>Structure-conduct-performance</vt:lpstr>
      <vt:lpstr>Measuring structure: market concentration</vt:lpstr>
      <vt:lpstr>Measuring market concentration:  Measure 1: CR4</vt:lpstr>
      <vt:lpstr>Measuring market concentration:  Measure 1: CR4</vt:lpstr>
      <vt:lpstr>Measuring market concentration:  Measure 1: CR4</vt:lpstr>
      <vt:lpstr>Measuring market concentration:  Measure 2: Hirschman-Herfindahl Index</vt:lpstr>
      <vt:lpstr>Measuring market concentration:  Measure 2: Hirschman-Herfindahl Index</vt:lpstr>
      <vt:lpstr>Measuring market concentration:  Measure 2: Hirschman-Herfindahl Index</vt:lpstr>
      <vt:lpstr>Measuring market concentration:  Measure 2: Hirschman-Herfindahl Index</vt:lpstr>
      <vt:lpstr>Measuring market concentration:  What is a market?</vt:lpstr>
      <vt:lpstr>Measuring market concentration:  What is a market?</vt:lpstr>
      <vt:lpstr>Measuring market concentration:  What is a market?</vt:lpstr>
      <vt:lpstr>Measuring market concentration:  What is a market?</vt:lpstr>
      <vt:lpstr>Is concentration on the rise? Autor et al. (2020) </vt:lpstr>
      <vt:lpstr>Is concentration on the rise? Bajgar, Berlingieri, Calligaris, Criscuolo, Timmis (2023)</vt:lpstr>
      <vt:lpstr>Is concentration on the rise?</vt:lpstr>
      <vt:lpstr>Is concentration on the rise?</vt:lpstr>
      <vt:lpstr>Marketpower with other oligopoly models</vt:lpstr>
      <vt:lpstr>Market power in Bertrand oligopoly</vt:lpstr>
      <vt:lpstr>Market power in Bertrand oligopoly</vt:lpstr>
      <vt:lpstr>Market power in Stackelberg oligopoly</vt:lpstr>
      <vt:lpstr>Sequential quantity competition (Stackelberg)</vt:lpstr>
      <vt:lpstr>Sequential quantity competition (Stackelberg)</vt:lpstr>
      <vt:lpstr>Market power and free entry</vt:lpstr>
      <vt:lpstr>Market power and entry</vt:lpstr>
      <vt:lpstr>Benefits and costs of entry</vt:lpstr>
      <vt:lpstr>Market size and concentration</vt:lpstr>
      <vt:lpstr>Market size and concentration</vt:lpstr>
      <vt:lpstr>Market size and concentration</vt:lpstr>
      <vt:lpstr>Example in US supermarkets Ellickson (2007)</vt:lpstr>
      <vt:lpstr>Market power in market structure: summary</vt:lpstr>
      <vt:lpstr>PowerPoint Presentation</vt:lpstr>
      <vt:lpstr>Which market features give rise to market power?</vt:lpstr>
      <vt:lpstr>Which market features give rise to market power?</vt:lpstr>
      <vt:lpstr>Which market features give rise to market power?</vt:lpstr>
      <vt:lpstr>Sources of market power matter Nevo (Econometrica, 2001)</vt:lpstr>
      <vt:lpstr>Which market features give rise to market power?</vt:lpstr>
      <vt:lpstr>Which market features give rise to market power?</vt:lpstr>
      <vt:lpstr>Which market features give rise to market power?</vt:lpstr>
      <vt:lpstr>Which market features give rise to market power?</vt:lpstr>
      <vt:lpstr>Which market features give rise to market power?</vt:lpstr>
      <vt:lpstr>Industrial revolution in services? Hsieh, Rossi-Hansberg (NBER 2021)</vt:lpstr>
      <vt:lpstr>Industrial revolution in services? Hsieh, Rossi-Hansberg (NBER 2021)</vt:lpstr>
      <vt:lpstr>Which market features give rise to market power?</vt:lpstr>
      <vt:lpstr>PowerPoint Presentation</vt:lpstr>
      <vt:lpstr>Measuring market power directly</vt:lpstr>
      <vt:lpstr>Markup estimation De Loecker &amp; Warzynski, AER 2012</vt:lpstr>
      <vt:lpstr>PowerPoint Presentation</vt:lpstr>
      <vt:lpstr>Markups have been increasing in the US De Loecker, Eeckhout &amp; Unger, QJE 2020</vt:lpstr>
      <vt:lpstr>The increase driven by the top of the distribution De Loecker, Eeckhout &amp; Unger, QJE 2020</vt:lpstr>
      <vt:lpstr>Reallocation important De Loecker, Eeckhout &amp; Unger, QJE 2020</vt:lpstr>
      <vt:lpstr>Markups also increased outside US De Loecker &amp; Eeckhout, WP 2021</vt:lpstr>
      <vt:lpstr>Increase in concentration and markups</vt:lpstr>
      <vt:lpstr>Monopsony and labour market market power Yeh et al. (AER, 2022)</vt:lpstr>
      <vt:lpstr>PowerPoint Presentation</vt:lpstr>
      <vt:lpstr>Exercise: Price or quantity competition?</vt:lpstr>
      <vt:lpstr>Exercise: Stackelberg</vt:lpstr>
      <vt:lpstr>Exercise: price competition with capacity constraints</vt:lpstr>
      <vt:lpstr>Exercise: Cournot and the number of firms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Bajgar Matej</dc:creator>
  <cp:lastModifiedBy>Bajgar Matej</cp:lastModifiedBy>
  <cp:revision>325</cp:revision>
  <cp:lastPrinted>2022-02-14T13:57:48Z</cp:lastPrinted>
  <dcterms:created xsi:type="dcterms:W3CDTF">2022-01-12T09:54:31Z</dcterms:created>
  <dcterms:modified xsi:type="dcterms:W3CDTF">2024-02-19T15:03:31Z</dcterms:modified>
</cp:coreProperties>
</file>